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4"/>
  </p:notesMasterIdLst>
  <p:handoutMasterIdLst>
    <p:handoutMasterId r:id="rId255"/>
  </p:handoutMasterIdLst>
  <p:sldIdLst>
    <p:sldId id="454" r:id="rId2"/>
    <p:sldId id="277" r:id="rId3"/>
    <p:sldId id="276" r:id="rId4"/>
    <p:sldId id="274" r:id="rId5"/>
    <p:sldId id="450" r:id="rId6"/>
    <p:sldId id="456" r:id="rId7"/>
    <p:sldId id="493" r:id="rId8"/>
    <p:sldId id="265" r:id="rId9"/>
    <p:sldId id="533" r:id="rId10"/>
    <p:sldId id="259" r:id="rId11"/>
    <p:sldId id="510" r:id="rId12"/>
    <p:sldId id="534" r:id="rId13"/>
    <p:sldId id="511" r:id="rId14"/>
    <p:sldId id="512" r:id="rId15"/>
    <p:sldId id="528" r:id="rId16"/>
    <p:sldId id="529" r:id="rId17"/>
    <p:sldId id="531" r:id="rId18"/>
    <p:sldId id="532" r:id="rId19"/>
    <p:sldId id="547" r:id="rId20"/>
    <p:sldId id="457" r:id="rId21"/>
    <p:sldId id="279" r:id="rId22"/>
    <p:sldId id="44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581" r:id="rId33"/>
    <p:sldId id="292" r:id="rId34"/>
    <p:sldId id="293" r:id="rId35"/>
    <p:sldId id="294" r:id="rId36"/>
    <p:sldId id="295" r:id="rId37"/>
    <p:sldId id="455" r:id="rId38"/>
    <p:sldId id="296" r:id="rId39"/>
    <p:sldId id="506" r:id="rId40"/>
    <p:sldId id="574" r:id="rId41"/>
    <p:sldId id="548" r:id="rId42"/>
    <p:sldId id="564" r:id="rId43"/>
    <p:sldId id="297" r:id="rId44"/>
    <p:sldId id="525" r:id="rId45"/>
    <p:sldId id="469" r:id="rId46"/>
    <p:sldId id="527" r:id="rId47"/>
    <p:sldId id="298" r:id="rId48"/>
    <p:sldId id="299" r:id="rId49"/>
    <p:sldId id="300" r:id="rId50"/>
    <p:sldId id="524" r:id="rId51"/>
    <p:sldId id="543" r:id="rId52"/>
    <p:sldId id="487" r:id="rId53"/>
    <p:sldId id="546" r:id="rId54"/>
    <p:sldId id="573" r:id="rId55"/>
    <p:sldId id="488" r:id="rId56"/>
    <p:sldId id="489" r:id="rId57"/>
    <p:sldId id="584" r:id="rId58"/>
    <p:sldId id="490" r:id="rId59"/>
    <p:sldId id="507" r:id="rId60"/>
    <p:sldId id="508" r:id="rId61"/>
    <p:sldId id="494" r:id="rId62"/>
    <p:sldId id="492" r:id="rId63"/>
    <p:sldId id="501" r:id="rId64"/>
    <p:sldId id="498" r:id="rId65"/>
    <p:sldId id="542" r:id="rId66"/>
    <p:sldId id="303" r:id="rId67"/>
    <p:sldId id="304" r:id="rId68"/>
    <p:sldId id="474" r:id="rId69"/>
    <p:sldId id="305" r:id="rId70"/>
    <p:sldId id="307" r:id="rId71"/>
    <p:sldId id="308" r:id="rId72"/>
    <p:sldId id="309" r:id="rId73"/>
    <p:sldId id="310" r:id="rId74"/>
    <p:sldId id="311" r:id="rId75"/>
    <p:sldId id="443" r:id="rId76"/>
    <p:sldId id="312" r:id="rId77"/>
    <p:sldId id="513" r:id="rId78"/>
    <p:sldId id="554" r:id="rId79"/>
    <p:sldId id="313" r:id="rId80"/>
    <p:sldId id="314" r:id="rId81"/>
    <p:sldId id="516" r:id="rId82"/>
    <p:sldId id="315" r:id="rId83"/>
    <p:sldId id="476" r:id="rId84"/>
    <p:sldId id="582" r:id="rId85"/>
    <p:sldId id="583" r:id="rId86"/>
    <p:sldId id="577" r:id="rId87"/>
    <p:sldId id="318" r:id="rId88"/>
    <p:sldId id="514" r:id="rId89"/>
    <p:sldId id="319" r:id="rId90"/>
    <p:sldId id="316" r:id="rId91"/>
    <p:sldId id="317" r:id="rId92"/>
    <p:sldId id="444" r:id="rId93"/>
    <p:sldId id="320" r:id="rId94"/>
    <p:sldId id="321" r:id="rId95"/>
    <p:sldId id="499" r:id="rId96"/>
    <p:sldId id="585" r:id="rId97"/>
    <p:sldId id="586" r:id="rId98"/>
    <p:sldId id="496" r:id="rId99"/>
    <p:sldId id="322" r:id="rId100"/>
    <p:sldId id="323" r:id="rId101"/>
    <p:sldId id="324" r:id="rId102"/>
    <p:sldId id="325" r:id="rId103"/>
    <p:sldId id="326" r:id="rId104"/>
    <p:sldId id="327" r:id="rId105"/>
    <p:sldId id="495" r:id="rId106"/>
    <p:sldId id="328" r:id="rId107"/>
    <p:sldId id="329" r:id="rId108"/>
    <p:sldId id="475" r:id="rId109"/>
    <p:sldId id="517" r:id="rId110"/>
    <p:sldId id="330" r:id="rId111"/>
    <p:sldId id="331" r:id="rId112"/>
    <p:sldId id="332" r:id="rId113"/>
    <p:sldId id="458" r:id="rId114"/>
    <p:sldId id="333" r:id="rId115"/>
    <p:sldId id="334" r:id="rId116"/>
    <p:sldId id="335" r:id="rId117"/>
    <p:sldId id="336" r:id="rId118"/>
    <p:sldId id="337" r:id="rId119"/>
    <p:sldId id="338" r:id="rId120"/>
    <p:sldId id="340" r:id="rId121"/>
    <p:sldId id="341" r:id="rId122"/>
    <p:sldId id="342" r:id="rId123"/>
    <p:sldId id="343" r:id="rId124"/>
    <p:sldId id="345" r:id="rId125"/>
    <p:sldId id="344" r:id="rId126"/>
    <p:sldId id="483" r:id="rId127"/>
    <p:sldId id="347" r:id="rId128"/>
    <p:sldId id="348" r:id="rId129"/>
    <p:sldId id="578" r:id="rId130"/>
    <p:sldId id="349" r:id="rId131"/>
    <p:sldId id="350" r:id="rId132"/>
    <p:sldId id="351" r:id="rId133"/>
    <p:sldId id="521" r:id="rId134"/>
    <p:sldId id="352" r:id="rId135"/>
    <p:sldId id="353" r:id="rId136"/>
    <p:sldId id="470" r:id="rId137"/>
    <p:sldId id="477" r:id="rId138"/>
    <p:sldId id="354" r:id="rId139"/>
    <p:sldId id="358" r:id="rId140"/>
    <p:sldId id="356" r:id="rId141"/>
    <p:sldId id="359" r:id="rId142"/>
    <p:sldId id="361" r:id="rId143"/>
    <p:sldId id="362" r:id="rId144"/>
    <p:sldId id="364" r:id="rId145"/>
    <p:sldId id="365" r:id="rId146"/>
    <p:sldId id="367" r:id="rId147"/>
    <p:sldId id="368" r:id="rId148"/>
    <p:sldId id="369" r:id="rId149"/>
    <p:sldId id="370" r:id="rId150"/>
    <p:sldId id="441" r:id="rId151"/>
    <p:sldId id="371" r:id="rId152"/>
    <p:sldId id="372" r:id="rId153"/>
    <p:sldId id="373" r:id="rId154"/>
    <p:sldId id="374" r:id="rId155"/>
    <p:sldId id="376" r:id="rId156"/>
    <p:sldId id="460" r:id="rId157"/>
    <p:sldId id="377" r:id="rId158"/>
    <p:sldId id="464" r:id="rId159"/>
    <p:sldId id="380" r:id="rId160"/>
    <p:sldId id="381" r:id="rId161"/>
    <p:sldId id="382" r:id="rId162"/>
    <p:sldId id="566" r:id="rId163"/>
    <p:sldId id="383" r:id="rId164"/>
    <p:sldId id="526" r:id="rId165"/>
    <p:sldId id="384" r:id="rId166"/>
    <p:sldId id="379" r:id="rId167"/>
    <p:sldId id="461" r:id="rId168"/>
    <p:sldId id="387" r:id="rId169"/>
    <p:sldId id="388" r:id="rId170"/>
    <p:sldId id="389" r:id="rId171"/>
    <p:sldId id="459" r:id="rId172"/>
    <p:sldId id="465" r:id="rId173"/>
    <p:sldId id="392" r:id="rId174"/>
    <p:sldId id="394" r:id="rId175"/>
    <p:sldId id="395" r:id="rId176"/>
    <p:sldId id="396" r:id="rId177"/>
    <p:sldId id="397" r:id="rId178"/>
    <p:sldId id="398" r:id="rId179"/>
    <p:sldId id="478" r:id="rId180"/>
    <p:sldId id="399" r:id="rId181"/>
    <p:sldId id="400" r:id="rId182"/>
    <p:sldId id="401" r:id="rId183"/>
    <p:sldId id="402" r:id="rId184"/>
    <p:sldId id="466" r:id="rId185"/>
    <p:sldId id="403" r:id="rId186"/>
    <p:sldId id="404" r:id="rId187"/>
    <p:sldId id="405" r:id="rId188"/>
    <p:sldId id="408" r:id="rId189"/>
    <p:sldId id="406" r:id="rId190"/>
    <p:sldId id="472" r:id="rId191"/>
    <p:sldId id="407" r:id="rId192"/>
    <p:sldId id="550" r:id="rId193"/>
    <p:sldId id="551" r:id="rId194"/>
    <p:sldId id="549" r:id="rId195"/>
    <p:sldId id="409" r:id="rId196"/>
    <p:sldId id="410" r:id="rId197"/>
    <p:sldId id="411" r:id="rId198"/>
    <p:sldId id="413" r:id="rId199"/>
    <p:sldId id="414" r:id="rId200"/>
    <p:sldId id="415" r:id="rId201"/>
    <p:sldId id="416" r:id="rId202"/>
    <p:sldId id="417" r:id="rId203"/>
    <p:sldId id="418" r:id="rId204"/>
    <p:sldId id="419" r:id="rId205"/>
    <p:sldId id="420" r:id="rId206"/>
    <p:sldId id="421" r:id="rId207"/>
    <p:sldId id="422" r:id="rId208"/>
    <p:sldId id="423" r:id="rId209"/>
    <p:sldId id="504" r:id="rId210"/>
    <p:sldId id="424" r:id="rId211"/>
    <p:sldId id="425" r:id="rId212"/>
    <p:sldId id="426" r:id="rId213"/>
    <p:sldId id="553" r:id="rId214"/>
    <p:sldId id="427" r:id="rId215"/>
    <p:sldId id="452" r:id="rId216"/>
    <p:sldId id="451" r:id="rId217"/>
    <p:sldId id="439" r:id="rId218"/>
    <p:sldId id="552" r:id="rId219"/>
    <p:sldId id="557" r:id="rId220"/>
    <p:sldId id="558" r:id="rId221"/>
    <p:sldId id="580" r:id="rId222"/>
    <p:sldId id="559" r:id="rId223"/>
    <p:sldId id="560" r:id="rId224"/>
    <p:sldId id="568" r:id="rId225"/>
    <p:sldId id="570" r:id="rId226"/>
    <p:sldId id="563" r:id="rId227"/>
    <p:sldId id="571" r:id="rId228"/>
    <p:sldId id="572" r:id="rId229"/>
    <p:sldId id="556" r:id="rId230"/>
    <p:sldId id="555" r:id="rId231"/>
    <p:sldId id="428" r:id="rId232"/>
    <p:sldId id="429" r:id="rId233"/>
    <p:sldId id="430" r:id="rId234"/>
    <p:sldId id="431" r:id="rId235"/>
    <p:sldId id="432" r:id="rId236"/>
    <p:sldId id="433" r:id="rId237"/>
    <p:sldId id="434" r:id="rId238"/>
    <p:sldId id="435" r:id="rId239"/>
    <p:sldId id="436" r:id="rId240"/>
    <p:sldId id="437" r:id="rId241"/>
    <p:sldId id="485" r:id="rId242"/>
    <p:sldId id="484" r:id="rId243"/>
    <p:sldId id="541" r:id="rId244"/>
    <p:sldId id="438" r:id="rId245"/>
    <p:sldId id="523" r:id="rId246"/>
    <p:sldId id="565" r:id="rId247"/>
    <p:sldId id="505" r:id="rId248"/>
    <p:sldId id="579" r:id="rId249"/>
    <p:sldId id="479" r:id="rId250"/>
    <p:sldId id="587" r:id="rId251"/>
    <p:sldId id="588" r:id="rId252"/>
    <p:sldId id="589" r:id="rId253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274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12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297"/>
            <p14:sldId id="525"/>
            <p14:sldId id="469"/>
            <p14:sldId id="527"/>
            <p14:sldId id="298"/>
            <p14:sldId id="299"/>
            <p14:sldId id="300"/>
            <p14:sldId id="524"/>
            <p14:sldId id="543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492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328"/>
            <p14:sldId id="329"/>
            <p14:sldId id="475"/>
            <p14:sldId id="517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349"/>
            <p14:sldId id="350"/>
            <p14:sldId id="351"/>
            <p14:sldId id="521"/>
            <p14:sldId id="352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6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376"/>
            <p14:sldId id="460"/>
            <p14:sldId id="377"/>
            <p14:sldId id="464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  <p14:sldId id="461"/>
          </p14:sldIdLst>
        </p14:section>
        <p14:section name="Fortgeschrittene Themen" id="{ED0E4761-A9A0-49B5-9469-79A68F31E2AD}">
          <p14:sldIdLst>
            <p14:sldId id="387"/>
            <p14:sldId id="388"/>
          </p14:sldIdLst>
        </p14:section>
        <p14:section name="Templates" id="{288987E8-9670-4051-B03E-E15EBC1FA5E5}">
          <p14:sldIdLst>
            <p14:sldId id="389"/>
            <p14:sldId id="459"/>
            <p14:sldId id="465"/>
            <p14:sldId id="392"/>
            <p14:sldId id="394"/>
            <p14:sldId id="395"/>
            <p14:sldId id="396"/>
            <p14:sldId id="397"/>
            <p14:sldId id="398"/>
            <p14:sldId id="478"/>
            <p14:sldId id="399"/>
            <p14:sldId id="400"/>
            <p14:sldId id="401"/>
          </p14:sldIdLst>
        </p14:section>
        <p14:section name="Funktionszeiger, Funktoren, Methodenzeiger" id="{07ED5A07-F521-4C9E-A161-9BE857C4D679}">
          <p14:sldIdLst>
            <p14:sldId id="402"/>
            <p14:sldId id="466"/>
            <p14:sldId id="403"/>
            <p14:sldId id="404"/>
            <p14:sldId id="405"/>
            <p14:sldId id="408"/>
            <p14:sldId id="406"/>
            <p14:sldId id="472"/>
            <p14:sldId id="407"/>
            <p14:sldId id="550"/>
            <p14:sldId id="551"/>
            <p14:sldId id="549"/>
            <p14:sldId id="409"/>
            <p14:sldId id="410"/>
          </p14:sldIdLst>
        </p14:section>
        <p14:section name="Standardbibliothek" id="{F9B6D9F6-06AC-4E38-81C0-5318FC9D885B}">
          <p14:sldIdLst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Make und Makefiles" id="{AE10A40E-C3C1-4193-B7D9-9F4ADB312652}">
          <p14:sldIdLst>
            <p14:sldId id="422"/>
            <p14:sldId id="423"/>
            <p14:sldId id="504"/>
            <p14:sldId id="424"/>
            <p14:sldId id="425"/>
            <p14:sldId id="426"/>
            <p14:sldId id="553"/>
            <p14:sldId id="427"/>
          </p14:sldIdLst>
        </p14:section>
        <p14:section name="Abschluss des C++-Teils" id="{5AD0B25A-4909-476D-B1AD-64126FB661B1}">
          <p14:sldIdLst>
            <p14:sldId id="452"/>
            <p14:sldId id="451"/>
            <p14:sldId id="439"/>
          </p14:sldIdLst>
        </p14:section>
        <p14:section name="C für Microcontroller" id="{6C911EB9-CCF8-4907-A7CE-FECD648BFE9E}">
          <p14:sldIdLst>
            <p14:sldId id="552"/>
            <p14:sldId id="557"/>
            <p14:sldId id="558"/>
            <p14:sldId id="580"/>
            <p14:sldId id="559"/>
            <p14:sldId id="560"/>
            <p14:sldId id="568"/>
            <p14:sldId id="570"/>
            <p14:sldId id="563"/>
            <p14:sldId id="571"/>
            <p14:sldId id="572"/>
            <p14:sldId id="556"/>
            <p14:sldId id="555"/>
          </p14:sldIdLst>
        </p14:section>
        <p14:section name="C für Microcontroller (Alte Plattform)" id="{14B1A3AE-8B66-45F1-AB22-8E0CC0F6694D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85"/>
            <p14:sldId id="484"/>
            <p14:sldId id="541"/>
            <p14:sldId id="438"/>
          </p14:sldIdLst>
        </p14:section>
        <p14:section name="Technische Anmerkungen" id="{C4492B24-082D-4A66-A62B-403A374C54FF}">
          <p14:sldIdLst>
            <p14:sldId id="523"/>
            <p14:sldId id="565"/>
            <p14:sldId id="505"/>
            <p14:sldId id="579"/>
          </p14:sldIdLst>
        </p14:section>
        <p14:section name="Folienbrutkasten" id="{98F34342-6739-4D7C-A9E3-BF23061B1687}">
          <p14:sldIdLst>
            <p14:sldId id="479"/>
            <p14:sldId id="587"/>
            <p14:sldId id="588"/>
            <p14:sldId id="5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40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2003" autoAdjust="0"/>
  </p:normalViewPr>
  <p:slideViewPr>
    <p:cSldViewPr>
      <p:cViewPr varScale="1">
        <p:scale>
          <a:sx n="92" d="100"/>
          <a:sy n="92" d="100"/>
        </p:scale>
        <p:origin x="195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30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31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47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66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73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92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http://de.wikipedia.org/wiki/Geschichte_der_Programmiersprachen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Erstes Programm: 1842, Ada Lovelace für Analytical</a:t>
            </a:r>
            <a:r>
              <a:rPr lang="de-DE" baseline="0" dirty="0"/>
              <a:t> Engine von Charles Babbage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Simula 67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Klassenkonzept</a:t>
            </a:r>
            <a:r>
              <a:rPr lang="de-DE" baseline="0" dirty="0"/>
              <a:t>, um Parameterdschungel zu entgehen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BCPL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1967, MIT, Martin Richards, einfach zu erlernende Sprache/Pioniersprache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nur ein Typ: Wort -&gt;</a:t>
            </a:r>
            <a:r>
              <a:rPr lang="de-DE" baseline="0" dirty="0"/>
              <a:t> muss interpretiert werden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neue Idee: Zwischen-/Objektcode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eingesetzt zur Implementierung von AmigaOS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1969, Ken Thompson, Dennis Ritchie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interpretierter Zwischencode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manche Programme lassen sich tatsächlich mit C-Compiler übersetzen (Traditional Mode)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Standards: C89/C90, C95, C99, C11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1969-1973: Dennis Ritchie, Entwicklung von Unix (neu</a:t>
            </a:r>
            <a:r>
              <a:rPr lang="de-DE" baseline="0" dirty="0"/>
              <a:t> implementiert in C im Jahr 1973)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1978: Kernighan and Ritchie (unsigned long/int, &lt;stdio.h&gt;)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1983-1989: Standardisierung durch ANSI; 1990: ISO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C++ 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Bjarne Stroustroup: 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Simula 2 gut zu programmieren, jedoch nicht für hocheffizienten Code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BCPL: effizient, jedoch nicht für größere Projekte geeignet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C: weit verbreitet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smtClean="0"/>
              <a:t>Erweiterungen</a:t>
            </a:r>
            <a:r>
              <a:rPr lang="de-DE" baseline="0" dirty="0"/>
              <a:t>: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Klassenkonzept (Simula-67) -&gt; </a:t>
            </a:r>
            <a:r>
              <a:rPr lang="de-DE" i="1" baseline="0" dirty="0"/>
              <a:t>C with Classes</a:t>
            </a:r>
            <a:r>
              <a:rPr lang="de-DE" i="0" baseline="0" dirty="0"/>
              <a:t> (ab 1983: </a:t>
            </a:r>
            <a:r>
              <a:rPr lang="de-DE" i="1" baseline="0" dirty="0"/>
              <a:t>C++</a:t>
            </a:r>
            <a:r>
              <a:rPr lang="de-DE" i="0" baseline="0" dirty="0"/>
              <a:t>)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1983: Überladen von Funktionen und Operatoren, Referenzen, Konstanten</a:t>
            </a:r>
          </a:p>
          <a:p>
            <a:pPr marL="1314450" lvl="2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1985: Mehrfachvererbung, abstrakte Klassen, statische/konstante Funktionen, </a:t>
            </a:r>
            <a:r>
              <a:rPr lang="de-DE" i="1" baseline="0" dirty="0"/>
              <a:t>protected</a:t>
            </a:r>
            <a:endParaRPr lang="de-DE" baseline="0" dirty="0"/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Erster Compiler: </a:t>
            </a:r>
            <a:r>
              <a:rPr lang="de-DE" i="1" baseline="0" dirty="0"/>
              <a:t>cfront</a:t>
            </a:r>
            <a:r>
              <a:rPr lang="de-DE" i="0" baseline="0" dirty="0"/>
              <a:t> generiert C++-Code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i="0" baseline="0" dirty="0"/>
              <a:t>Seit C++11: foreach, automatische Typableitung (</a:t>
            </a:r>
            <a:r>
              <a:rPr lang="de-DE" i="1" baseline="0" dirty="0"/>
              <a:t>auto</a:t>
            </a:r>
            <a:r>
              <a:rPr lang="de-DE" i="0" baseline="0" dirty="0"/>
              <a:t>), Compilezeitchecks (</a:t>
            </a:r>
            <a:r>
              <a:rPr lang="de-DE" i="1" baseline="0" dirty="0"/>
              <a:t>static asserts</a:t>
            </a:r>
            <a:r>
              <a:rPr lang="de-DE" i="0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Java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dirty="0"/>
              <a:t>1991/1992,</a:t>
            </a:r>
            <a:r>
              <a:rPr lang="de-DE" baseline="0" dirty="0"/>
              <a:t> SUN, James Gosling et al.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Ursprünglicher Name: Oak (Eiche vor Goslings Fenster)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7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112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135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r>
              <a:rPr lang="de-DE" altLang="de-DE" smtClean="0">
                <a:latin typeface="Times New Roman" pitchFamily="16" charset="0"/>
              </a:rPr>
              <a:t>	- Viele Anwendungen von C brauchen keine flexibel austauschbaren Komponenten(??)</a:t>
            </a:r>
          </a:p>
          <a:p>
            <a:r>
              <a:rPr lang="de-DE" altLang="de-DE" smtClean="0">
                <a:latin typeface="Times New Roman" pitchFamily="16" charset="0"/>
              </a:rPr>
              <a:t>	- Mechanismen für Polymorphie: Dynamisches Binden (Klassen), </a:t>
            </a:r>
            <a:r>
              <a:rPr lang="de-DE" altLang="de-DE" err="1" smtClean="0">
                <a:latin typeface="Times New Roman" pitchFamily="16" charset="0"/>
              </a:rPr>
              <a:t>Funktionspointer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154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12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163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8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Klassendiagramm durch die Anordnung nicht ganz offensichtlich</a:t>
            </a:r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1205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49B66D0-B4A6-4C59-B728-BAA09A26C24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8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185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InputIterator: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Lesezugriff</a:t>
            </a:r>
          </a:p>
          <a:p>
            <a:r>
              <a:rPr lang="de-DE" altLang="de-DE" smtClean="0">
                <a:latin typeface="Times New Roman" pitchFamily="16" charset="0"/>
              </a:rPr>
              <a:t>	==/!= prüfen, ob Iterator am Ende angekommen ist</a:t>
            </a:r>
          </a:p>
          <a:p>
            <a:r>
              <a:rPr lang="de-DE" altLang="de-DE" smtClean="0">
                <a:latin typeface="Times New Roman" pitchFamily="16" charset="0"/>
              </a:rPr>
              <a:t>OutputIterator</a:t>
            </a:r>
          </a:p>
          <a:p>
            <a:r>
              <a:rPr lang="de-DE" altLang="de-DE" smtClean="0">
                <a:latin typeface="Times New Roman" pitchFamily="16" charset="0"/>
              </a:rPr>
              <a:t>	++ Iterator vorwärts bewegen</a:t>
            </a:r>
          </a:p>
          <a:p>
            <a:r>
              <a:rPr lang="de-DE" altLang="de-DE" smtClean="0">
                <a:latin typeface="Times New Roman" pitchFamily="16" charset="0"/>
              </a:rPr>
              <a:t>	*    Schreibzugriff</a:t>
            </a:r>
          </a:p>
        </p:txBody>
      </p:sp>
      <p:sp>
        <p:nvSpPr>
          <p:cNvPr id="6246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246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247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F31CE3E-CE32-4C98-80D9-28E69E9754EF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581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205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630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1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216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21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218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8016922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</a:t>
            </a:r>
            <a:r>
              <a:rPr lang="en-US" smtClean="0"/>
              <a:t>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21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94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894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7439551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231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4578625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434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94C2F4A0-40F5-41B1-AEEB-AD10DF3CDE82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232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434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Analog/Digital-Wandler: Elektronische Schaltung zur Messung einer anliegenden Spannung. Das Ergebnis dieser Messung wird als digitaler Wert zur Verfügung gestellt.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AD-Wandler Kanäle: Anzahl von Anschlüssen, die mit dem AD-Wandler verbunden werden können.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CAN-Controller: Modul zur Anbindung an einen CAN-Bus (Controller Area Network), der insbesondere im Automobilbereich weit verbreitet ist.</a:t>
            </a:r>
          </a:p>
        </p:txBody>
      </p:sp>
    </p:spTree>
    <p:extLst>
      <p:ext uri="{BB962C8B-B14F-4D97-AF65-F5344CB8AC3E}">
        <p14:creationId xmlns:p14="http://schemas.microsoft.com/office/powerpoint/2010/main" val="17576234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873C5F2-EA3E-4E71-B04E-28B60E76BB77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233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5365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Potentiometer: Einstellbarer elektrischer Widerstand</a:t>
            </a:r>
          </a:p>
        </p:txBody>
      </p:sp>
      <p:sp>
        <p:nvSpPr>
          <p:cNvPr id="15366" name="Rectangle 2"/>
          <p:cNvSpPr txBox="1"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64014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7D38A484-940D-4467-A555-EBC400D1015B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638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9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454791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741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368BE39E-B36E-4B16-BA95-76AFEBDBE18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741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609882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843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4D32E8A7-AD49-4F13-AA5E-7B3E198935FF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843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altLang="de-DE" smtClean="0">
                <a:ea typeface="ＭＳ Ｐゴシック" charset="-128"/>
              </a:rPr>
              <a:t>USART (Universal Asynchronous Receiver Transmitter): Schnittstelle für einfache bidirektionale serielle Kommunikation</a:t>
            </a:r>
          </a:p>
        </p:txBody>
      </p:sp>
    </p:spTree>
    <p:extLst>
      <p:ext uri="{BB962C8B-B14F-4D97-AF65-F5344CB8AC3E}">
        <p14:creationId xmlns:p14="http://schemas.microsoft.com/office/powerpoint/2010/main" val="33706822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946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DDE056A8-2433-4AE8-8466-B1DE0B7B3561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237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946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2364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9620366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048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A62A0A1C-AB20-40E2-807C-FC984F3F4C45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239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048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5433974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240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4875248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244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98353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252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1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2014 - 2017 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92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33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6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5" r:id="rId17" imgW="1038370" imgH="980952" progId="">
                  <p:embed/>
                </p:oleObj>
              </mc:Choice>
              <mc:Fallback>
                <p:oleObj r:id="rId17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06.09.2017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6" r:id="rId11"/>
    <p:sldLayoutId id="2147484087" r:id="rId12"/>
    <p:sldLayoutId id="2147484089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51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-Arbeitsblatt1.xlsx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hyperlink" Target="https://tohtml.com/c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www.boost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Oktober 2017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</a:p>
          <a:p>
            <a:pPr marL="180975" lvl="1" indent="0">
              <a:buNone/>
            </a:pPr>
            <a:r>
              <a:rPr lang="de-DE" altLang="de-DE"/>
              <a:t>	</a:t>
            </a:r>
            <a:r>
              <a:rPr lang="de-DE" altLang="de-DE" smtClean="0"/>
              <a:t>Microcontroller-Programmierung ist </a:t>
            </a:r>
            <a:r>
              <a:rPr lang="de-DE" altLang="de-DE" b="1" smtClean="0"/>
              <a:t>nicht</a:t>
            </a:r>
            <a:r>
              <a:rPr lang="de-DE" altLang="de-DE" smtClean="0"/>
              <a:t> klausurrelevant.</a:t>
            </a: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Konzepte 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amtlicher 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192837" y="1614140"/>
            <a:ext cx="2698751" cy="950764"/>
          </a:xfrm>
          <a:prstGeom prst="wedgeRoundRectCallout">
            <a:avLst>
              <a:gd name="adj1" fmla="val -58303"/>
              <a:gd name="adj2" fmla="val -1928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Einsicht </a:t>
            </a:r>
            <a:r>
              <a:rPr lang="de-DE" b="1" smtClean="0">
                <a:solidFill>
                  <a:schemeClr val="bg1"/>
                </a:solidFill>
              </a:rPr>
              <a:t>am 23.+24.10.2017 </a:t>
            </a:r>
            <a:r>
              <a:rPr lang="de-DE" b="1" dirty="0" smtClean="0">
                <a:solidFill>
                  <a:schemeClr val="bg1"/>
                </a:solidFill>
              </a:rPr>
              <a:t>geplant.</a:t>
            </a:r>
            <a:endParaRPr lang="de-DE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38933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keine Kopie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1" grpId="0" animBg="1"/>
      <p:bldP spid="21512" grpId="0"/>
      <p:bldP spid="16" grpId="0" animBg="1"/>
      <p:bldP spid="18" grpId="0" animBg="1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197069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(0);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);</a:t>
            </a:r>
            <a:endParaRPr lang="de-DE" sz="1600">
              <a:solidFill>
                <a:srgbClr val="000000"/>
              </a:solidFill>
              <a:highlight>
                <a:srgbClr val="F0D8A8"/>
              </a:highlight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noProof="0" dirty="0" err="1" smtClean="0">
                <a:solidFill>
                  <a:schemeClr val="bg1"/>
                </a:solidFill>
              </a:rPr>
              <a:t>Copy</a:t>
            </a:r>
            <a:r>
              <a:rPr lang="de-DE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C0"/>
                </a:solidFill>
                <a:highlight>
                  <a:srgbClr val="F0D8A8"/>
                </a:highlight>
                <a:latin typeface="Courier New" panose="02070309020205020404" pitchFamily="49" charset="0"/>
              </a:rPr>
              <a:t>    </a:t>
            </a:r>
            <a:r>
              <a:rPr lang="en-US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1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Rule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&amp;); 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=(Elevator &amp;) 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eck 11"/>
          <p:cNvSpPr>
            <a:spLocks noChangeArrowheads="1"/>
          </p:cNvSpPr>
          <p:nvPr/>
        </p:nvSpPr>
        <p:spPr bwMode="auto">
          <a:xfrm>
            <a:off x="338138" y="4077072"/>
            <a:ext cx="3452812" cy="477678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336550" y="5831259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07826" y="1484313"/>
            <a:ext cx="4320000" cy="4920825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2A00FF"/>
                  </a:solidFill>
                  <a:latin typeface="Consolas" pitchFamily="49" charset="0"/>
                </a:rPr>
                <a:t>&lt;</a:t>
              </a:r>
              <a:r>
                <a:rPr lang="de-DE" altLang="de-DE" sz="1100" err="1">
                  <a:solidFill>
                    <a:srgbClr val="2A00FF"/>
                  </a:solidFill>
                  <a:latin typeface="Consolas" pitchFamily="49" charset="0"/>
                </a:rPr>
                <a:t>iostream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&gt;</a:t>
              </a: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const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&amp;</a:t>
              </a:r>
              <a:r>
                <a:rPr lang="de-DE" altLang="de-DE" sz="1100" err="1" smtClean="0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de-DE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person.getName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de-DE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495009"/>
            <a:ext cx="4320000" cy="4920825"/>
            <a:chOff x="251519" y="1484313"/>
            <a:chExt cx="4664310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664310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#include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&lt;iostream&gt;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endParaRPr lang="de-DE" altLang="de-DE" sz="110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using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namespace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std;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"Isn't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the weather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pleasant </a:t>
              </a:r>
              <a:r>
                <a:rPr lang="en-US" altLang="de-DE" sz="1100" b="0">
                  <a:solidFill>
                    <a:srgbClr val="2A00FF"/>
                  </a:solidFill>
                  <a:latin typeface="Consolas" pitchFamily="49" charset="0"/>
                </a:rPr>
                <a:t>today,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endParaRPr lang="en-US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     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"?"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void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){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cout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 &lt;&lt; </a:t>
              </a:r>
              <a:r>
                <a:rPr lang="en-US" altLang="de-DE" sz="1100" b="0" smtClean="0">
                  <a:solidFill>
                    <a:srgbClr val="2A00FF"/>
                  </a:solidFill>
                  <a:latin typeface="Consolas" pitchFamily="49" charset="0"/>
                </a:rPr>
                <a:t>"Greeting "</a:t>
              </a:r>
              <a:r>
                <a:rPr lang="en-US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&lt;&lt; person-&gt;</a:t>
              </a:r>
              <a:r>
                <a:rPr lang="en-US" altLang="de-DE" sz="1100" b="0" err="1">
                  <a:solidFill>
                    <a:srgbClr val="000000"/>
                  </a:solidFill>
                  <a:latin typeface="Consolas" pitchFamily="49" charset="0"/>
                </a:rPr>
                <a:t>getName</a:t>
              </a:r>
              <a:r>
                <a:rPr lang="en-US" altLang="de-DE" sz="1100" b="0">
                  <a:solidFill>
                    <a:srgbClr val="000000"/>
                  </a:solidFill>
                  <a:latin typeface="Consolas" pitchFamily="49" charset="0"/>
                </a:rPr>
                <a:t>() &lt;&lt; </a:t>
              </a:r>
              <a:r>
                <a:rPr lang="en-US" altLang="de-DE" sz="1100" err="1">
                  <a:solidFill>
                    <a:srgbClr val="642880"/>
                  </a:solidFill>
                  <a:latin typeface="Consolas" pitchFamily="49" charset="0"/>
                </a:rPr>
                <a:t>endl</a:t>
              </a:r>
              <a:r>
                <a:rPr lang="en-US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"Sir"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makeSmallTalkWith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passerBy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743377" y="1484313"/>
              <a:ext cx="1152128" cy="5443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1" name="Rechteck 11"/>
          <p:cNvSpPr>
            <a:spLocks noChangeArrowheads="1"/>
          </p:cNvSpPr>
          <p:nvPr/>
        </p:nvSpPr>
        <p:spPr bwMode="auto">
          <a:xfrm>
            <a:off x="4860032" y="3705886"/>
            <a:ext cx="1245493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5630523" y="306896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6558176" y="2298684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4965940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5413871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praktikum2017_v3.ova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!! Beim </a:t>
            </a:r>
            <a:r>
              <a:rPr lang="de-DE" noProof="0" dirty="0" smtClean="0"/>
              <a:t>Importieren muss der Pfad für das </a:t>
            </a:r>
            <a:r>
              <a:rPr lang="de-DE" b="1" noProof="0" dirty="0" smtClean="0"/>
              <a:t>Virtuelle Plattenabbild </a:t>
            </a:r>
            <a:r>
              <a:rPr lang="de-DE" noProof="0" dirty="0" smtClean="0"/>
              <a:t>angepasst werden, sodass die VM in </a:t>
            </a:r>
            <a:r>
              <a:rPr lang="de-DE" b="1" noProof="0" dirty="0" smtClean="0"/>
              <a:t>C:\vms</a:t>
            </a:r>
            <a:r>
              <a:rPr lang="de-DE" noProof="0" dirty="0" smtClean="0"/>
              <a:t> liegt – ansonsten sprengt Ihr </a:t>
            </a:r>
            <a:r>
              <a:rPr lang="de-DE" noProof="0" smtClean="0"/>
              <a:t>das </a:t>
            </a:r>
            <a:r>
              <a:rPr lang="de-DE" b="1" noProof="0" smtClean="0"/>
              <a:t>Quota</a:t>
            </a:r>
            <a:r>
              <a:rPr lang="de-DE" noProof="0" smtClean="0"/>
              <a:t>!</a:t>
            </a:r>
            <a:br>
              <a:rPr lang="de-DE" noProof="0" smtClean="0"/>
            </a:br>
            <a:r>
              <a:rPr lang="de-DE" noProof="0" smtClean="0"/>
              <a:t>!! Die </a:t>
            </a:r>
            <a:r>
              <a:rPr lang="de-DE" noProof="0" dirty="0" smtClean="0"/>
              <a:t>VM wird </a:t>
            </a:r>
            <a:r>
              <a:rPr lang="de-DE" b="1" noProof="0" dirty="0" smtClean="0"/>
              <a:t>auf dem PC</a:t>
            </a:r>
            <a:r>
              <a:rPr lang="de-DE" noProof="0" dirty="0" smtClean="0"/>
              <a:t> und </a:t>
            </a:r>
            <a:r>
              <a:rPr lang="de-DE" b="1" noProof="0" dirty="0" smtClean="0"/>
              <a:t>nicht </a:t>
            </a:r>
            <a:r>
              <a:rPr lang="de-DE" noProof="0" dirty="0" smtClean="0"/>
              <a:t>in eurem Profil </a:t>
            </a:r>
            <a:r>
              <a:rPr lang="de-DE" noProof="0" smtClean="0"/>
              <a:t>gespeichert!</a:t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6338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09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Lösung: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7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93916"/>
            <a:ext cx="2271929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C:\Users\anjorin\Dropbox\Home\documents\uni\c++_praktikum\SoSe2013\Clipart\iStock_000010564543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73238"/>
            <a:ext cx="19002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2123728" y="2204864"/>
            <a:ext cx="4052159" cy="3181618"/>
          </a:xfrm>
          <a:prstGeom prst="ellipse">
            <a:avLst/>
          </a:prstGeom>
          <a:ln>
            <a:noFill/>
          </a:ln>
          <a:effectLst>
            <a:softEdge rad="317500"/>
          </a:effectLst>
          <a:extLst/>
        </p:spPr>
      </p:pic>
      <p:sp>
        <p:nvSpPr>
          <p:cNvPr id="460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</a:t>
            </a: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5" y="4437063"/>
            <a:ext cx="9017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gende mit Pfeil nach rechts 6"/>
          <p:cNvSpPr/>
          <p:nvPr/>
        </p:nvSpPr>
        <p:spPr bwMode="auto">
          <a:xfrm>
            <a:off x="5148263" y="4797425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/>
              <a:t>Eve</a:t>
            </a:r>
          </a:p>
        </p:txBody>
      </p:sp>
      <p:sp>
        <p:nvSpPr>
          <p:cNvPr id="46087" name="Textfeld 7"/>
          <p:cNvSpPr txBox="1">
            <a:spLocks noChangeArrowheads="1"/>
          </p:cNvSpPr>
          <p:nvPr/>
        </p:nvSpPr>
        <p:spPr bwMode="auto">
          <a:xfrm>
            <a:off x="7912100" y="5516563"/>
            <a:ext cx="9810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46088" name="Abgerundetes Rechteck 8"/>
          <p:cNvSpPr>
            <a:spLocks noChangeArrowheads="1"/>
          </p:cNvSpPr>
          <p:nvPr/>
        </p:nvSpPr>
        <p:spPr bwMode="auto">
          <a:xfrm>
            <a:off x="4932363" y="4643438"/>
            <a:ext cx="3059112" cy="7921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6089" name="Textfeld 9"/>
          <p:cNvSpPr txBox="1">
            <a:spLocks noChangeArrowheads="1"/>
          </p:cNvSpPr>
          <p:nvPr/>
        </p:nvSpPr>
        <p:spPr bwMode="auto">
          <a:xfrm>
            <a:off x="4643438" y="4868863"/>
            <a:ext cx="438150" cy="350837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1" name="Wolke 10"/>
          <p:cNvSpPr/>
          <p:nvPr/>
        </p:nvSpPr>
        <p:spPr bwMode="auto">
          <a:xfrm>
            <a:off x="5148263" y="1773238"/>
            <a:ext cx="3384550" cy="237648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1" name="Textfeld 11"/>
          <p:cNvSpPr txBox="1">
            <a:spLocks noChangeArrowheads="1"/>
          </p:cNvSpPr>
          <p:nvPr/>
        </p:nvSpPr>
        <p:spPr bwMode="auto">
          <a:xfrm>
            <a:off x="7092950" y="2792413"/>
            <a:ext cx="388938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&amp;</a:t>
            </a:r>
          </a:p>
        </p:txBody>
      </p:sp>
      <p:sp>
        <p:nvSpPr>
          <p:cNvPr id="46092" name="Textfeld 13"/>
          <p:cNvSpPr txBox="1">
            <a:spLocks noChangeArrowheads="1"/>
          </p:cNvSpPr>
          <p:nvPr/>
        </p:nvSpPr>
        <p:spPr bwMode="auto">
          <a:xfrm>
            <a:off x="6993474" y="2349500"/>
            <a:ext cx="1005403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err="1">
                <a:solidFill>
                  <a:srgbClr val="005AA9"/>
                </a:solidFill>
              </a:rPr>
              <a:t>const</a:t>
            </a:r>
            <a:endParaRPr lang="de-DE" altLang="de-DE" sz="2400">
              <a:solidFill>
                <a:srgbClr val="005AA9"/>
              </a:solidFill>
            </a:endParaRPr>
          </a:p>
        </p:txBody>
      </p:sp>
      <p:sp>
        <p:nvSpPr>
          <p:cNvPr id="46093" name="Textfeld 14"/>
          <p:cNvSpPr txBox="1">
            <a:spLocks noChangeArrowheads="1"/>
          </p:cNvSpPr>
          <p:nvPr/>
        </p:nvSpPr>
        <p:spPr bwMode="auto">
          <a:xfrm>
            <a:off x="5697538" y="2781300"/>
            <a:ext cx="1058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Zeiger</a:t>
            </a:r>
          </a:p>
        </p:txBody>
      </p:sp>
      <p:sp>
        <p:nvSpPr>
          <p:cNvPr id="46094" name="Textfeld 15"/>
          <p:cNvSpPr txBox="1">
            <a:spLocks noChangeArrowheads="1"/>
          </p:cNvSpPr>
          <p:nvPr/>
        </p:nvSpPr>
        <p:spPr bwMode="auto">
          <a:xfrm>
            <a:off x="5508625" y="3211513"/>
            <a:ext cx="14351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Referenz</a:t>
            </a:r>
          </a:p>
        </p:txBody>
      </p:sp>
      <p:sp>
        <p:nvSpPr>
          <p:cNvPr id="46095" name="Textfeld 16"/>
          <p:cNvSpPr txBox="1">
            <a:spLocks noChangeArrowheads="1"/>
          </p:cNvSpPr>
          <p:nvPr/>
        </p:nvSpPr>
        <p:spPr bwMode="auto">
          <a:xfrm>
            <a:off x="5580063" y="2266950"/>
            <a:ext cx="1293812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Variable</a:t>
            </a:r>
          </a:p>
        </p:txBody>
      </p:sp>
      <p:sp>
        <p:nvSpPr>
          <p:cNvPr id="46096" name="Textfeld 17"/>
          <p:cNvSpPr txBox="1">
            <a:spLocks noChangeArrowheads="1"/>
          </p:cNvSpPr>
          <p:nvPr/>
        </p:nvSpPr>
        <p:spPr bwMode="auto">
          <a:xfrm>
            <a:off x="7534275" y="3022600"/>
            <a:ext cx="304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*</a:t>
            </a:r>
          </a:p>
        </p:txBody>
      </p:sp>
      <p:sp>
        <p:nvSpPr>
          <p:cNvPr id="19" name="Wolke 18"/>
          <p:cNvSpPr/>
          <p:nvPr/>
        </p:nvSpPr>
        <p:spPr bwMode="auto">
          <a:xfrm>
            <a:off x="107950" y="3857625"/>
            <a:ext cx="3384550" cy="2376488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46098" name="Textfeld 19"/>
          <p:cNvSpPr txBox="1">
            <a:spLocks noChangeArrowheads="1"/>
          </p:cNvSpPr>
          <p:nvPr/>
        </p:nvSpPr>
        <p:spPr bwMode="auto">
          <a:xfrm>
            <a:off x="730250" y="4289425"/>
            <a:ext cx="10255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delete</a:t>
            </a:r>
          </a:p>
        </p:txBody>
      </p:sp>
      <p:sp>
        <p:nvSpPr>
          <p:cNvPr id="46099" name="Textfeld 20"/>
          <p:cNvSpPr txBox="1">
            <a:spLocks noChangeArrowheads="1"/>
          </p:cNvSpPr>
          <p:nvPr/>
        </p:nvSpPr>
        <p:spPr bwMode="auto">
          <a:xfrm>
            <a:off x="566738" y="5226050"/>
            <a:ext cx="75088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new</a:t>
            </a:r>
          </a:p>
        </p:txBody>
      </p:sp>
      <p:sp>
        <p:nvSpPr>
          <p:cNvPr id="46100" name="Textfeld 21"/>
          <p:cNvSpPr txBox="1">
            <a:spLocks noChangeArrowheads="1"/>
          </p:cNvSpPr>
          <p:nvPr/>
        </p:nvSpPr>
        <p:spPr bwMode="auto">
          <a:xfrm>
            <a:off x="1477963" y="4792663"/>
            <a:ext cx="17843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/>
              <a:t>T(const T&amp;)</a:t>
            </a:r>
          </a:p>
        </p:txBody>
      </p:sp>
    </p:spTree>
    <p:extLst>
      <p:ext uri="{BB962C8B-B14F-4D97-AF65-F5344CB8AC3E}">
        <p14:creationId xmlns:p14="http://schemas.microsoft.com/office/powerpoint/2010/main" val="34171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dirty="0" smtClean="0"/>
              <a:t>:  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paar Worte zu Git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591873"/>
          </a:xfrm>
        </p:spPr>
        <p:txBody>
          <a:bodyPr/>
          <a:lstStyle/>
          <a:p>
            <a:pPr defTabSz="987425"/>
            <a:r>
              <a:rPr lang="de-DE" b="1" noProof="0" dirty="0" smtClean="0"/>
              <a:t>Bereitstellung der Vorlesungs- und Übungsunterlagen</a:t>
            </a:r>
          </a:p>
          <a:p>
            <a:pPr marL="692150" lvl="1" indent="-342900" defTabSz="987425"/>
            <a:r>
              <a:rPr lang="de-DE" noProof="0" dirty="0" smtClean="0"/>
              <a:t>Bereits auf der VM ausgecheckt, aber </a:t>
            </a:r>
            <a:r>
              <a:rPr lang="de-DE" b="1" noProof="0" dirty="0" smtClean="0"/>
              <a:t>regelmäßiges Pullen </a:t>
            </a:r>
            <a:r>
              <a:rPr lang="de-DE" noProof="0" dirty="0" smtClean="0"/>
              <a:t>sinnvoll!</a:t>
            </a:r>
          </a:p>
          <a:p>
            <a:pPr marL="692150" lvl="1" indent="-342900" defTabSz="987425"/>
            <a:r>
              <a:rPr lang="de-DE" b="1" noProof="0" dirty="0" smtClean="0"/>
              <a:t>Vorlesung</a:t>
            </a:r>
            <a:r>
              <a:rPr lang="de-DE" noProof="0" dirty="0" smtClean="0"/>
              <a:t>	</a:t>
            </a:r>
            <a:r>
              <a:rPr lang="de-DE" b="1" noProof="0" dirty="0" smtClean="0">
                <a:hlinkClick r:id="rId2"/>
              </a:rPr>
              <a:t>https://github.com/Echtzeitsysteme/tud-cppp</a:t>
            </a:r>
            <a:endParaRPr lang="de-DE" noProof="0" dirty="0" smtClean="0"/>
          </a:p>
          <a:p>
            <a:pPr marL="692150" lvl="1" indent="-342900" defTabSz="987425"/>
            <a:r>
              <a:rPr lang="de-DE" b="1" noProof="0" dirty="0" smtClean="0"/>
              <a:t>Wichtig: </a:t>
            </a:r>
            <a:r>
              <a:rPr lang="de-DE" noProof="0" dirty="0" smtClean="0"/>
              <a:t>git kann nur "pullen", wenn keine versionierten Dateien verändert sind. </a:t>
            </a:r>
            <a:r>
              <a:rPr lang="de-DE" noProof="0" dirty="0" smtClean="0">
                <a:sym typeface="Wingdings" panose="05000000000000000000" pitchFamily="2" charset="2"/>
              </a:rPr>
              <a:t> Separates Repo für eigenen Code erstellen.</a:t>
            </a:r>
            <a:endParaRPr lang="de-DE" noProof="0" dirty="0" smtClean="0"/>
          </a:p>
          <a:p>
            <a:pPr marL="692150" lvl="1" indent="-342900" defTabSz="987425"/>
            <a:endParaRPr lang="de-DE" noProof="0" dirty="0"/>
          </a:p>
        </p:txBody>
      </p:sp>
      <p:grpSp>
        <p:nvGrpSpPr>
          <p:cNvPr id="36" name="Gruppieren 35"/>
          <p:cNvGrpSpPr/>
          <p:nvPr/>
        </p:nvGrpSpPr>
        <p:grpSpPr>
          <a:xfrm>
            <a:off x="5292080" y="4515278"/>
            <a:ext cx="2898146" cy="358650"/>
            <a:chOff x="3995493" y="4500184"/>
            <a:chExt cx="2898146" cy="358650"/>
          </a:xfrm>
        </p:grpSpPr>
        <p:sp>
          <p:nvSpPr>
            <p:cNvPr id="4" name="Abgerundetes Rechteck 3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pull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6" name="Ellipse 5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10" name="Gerade Verbindung mit Pfeil 9"/>
            <p:cNvCxnSpPr>
              <a:stCxn id="5" idx="6"/>
              <a:endCxn id="4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mit Pfeil 10"/>
            <p:cNvCxnSpPr>
              <a:stCxn id="4" idx="3"/>
              <a:endCxn id="6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uppieren 66"/>
          <p:cNvGrpSpPr/>
          <p:nvPr/>
        </p:nvGrpSpPr>
        <p:grpSpPr>
          <a:xfrm>
            <a:off x="5292080" y="5336396"/>
            <a:ext cx="2898146" cy="1097522"/>
            <a:chOff x="5292080" y="5238520"/>
            <a:chExt cx="2898146" cy="1097522"/>
          </a:xfrm>
        </p:grpSpPr>
        <p:sp>
          <p:nvSpPr>
            <p:cNvPr id="16" name="Abgerundetes Rechteck 15"/>
            <p:cNvSpPr/>
            <p:nvPr/>
          </p:nvSpPr>
          <p:spPr bwMode="auto">
            <a:xfrm>
              <a:off x="5922150" y="523852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5292080" y="5309833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7831576" y="5977392"/>
              <a:ext cx="358650" cy="358650"/>
              <a:chOff x="5581502" y="4131679"/>
              <a:chExt cx="358650" cy="358650"/>
            </a:xfrm>
          </p:grpSpPr>
          <p:sp>
            <p:nvSpPr>
              <p:cNvPr id="19" name="Ellipse 18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20" name="Ellipse 19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21" name="Gerade Verbindung mit Pfeil 20"/>
            <p:cNvCxnSpPr>
              <a:stCxn id="17" idx="6"/>
              <a:endCxn id="16" idx="1"/>
            </p:cNvCxnSpPr>
            <p:nvPr/>
          </p:nvCxnSpPr>
          <p:spPr bwMode="auto">
            <a:xfrm flipV="1">
              <a:off x="5508104" y="5416264"/>
              <a:ext cx="414046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>
              <a:stCxn id="16" idx="2"/>
              <a:endCxn id="23" idx="0"/>
            </p:cNvCxnSpPr>
            <p:nvPr/>
          </p:nvCxnSpPr>
          <p:spPr bwMode="auto">
            <a:xfrm>
              <a:off x="6678234" y="5594008"/>
              <a:ext cx="0" cy="3645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bgerundetes Rechteck 22"/>
            <p:cNvSpPr/>
            <p:nvPr/>
          </p:nvSpPr>
          <p:spPr bwMode="auto">
            <a:xfrm>
              <a:off x="5922150" y="5958600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git push</a:t>
              </a:r>
              <a:endParaRPr lang="en-US" sz="1600" b="1" dirty="0">
                <a:latin typeface="Consolas" pitchFamily="49" charset="0"/>
              </a:endParaRPr>
            </a:p>
          </p:txBody>
        </p:sp>
        <p:cxnSp>
          <p:nvCxnSpPr>
            <p:cNvPr id="25" name="Gerade Verbindung mit Pfeil 24"/>
            <p:cNvCxnSpPr>
              <a:stCxn id="23" idx="3"/>
              <a:endCxn id="19" idx="2"/>
            </p:cNvCxnSpPr>
            <p:nvPr/>
          </p:nvCxnSpPr>
          <p:spPr bwMode="auto">
            <a:xfrm>
              <a:off x="7434318" y="6136344"/>
              <a:ext cx="397258" cy="203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feld 26"/>
          <p:cNvSpPr txBox="1"/>
          <p:nvPr/>
        </p:nvSpPr>
        <p:spPr>
          <a:xfrm>
            <a:off x="372113" y="4531584"/>
            <a:ext cx="8515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Lesen</a:t>
            </a:r>
            <a:endParaRPr lang="en-US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107504" y="5328008"/>
            <a:ext cx="130035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Schreiben</a:t>
            </a:r>
            <a:endParaRPr lang="en-US" b="1" dirty="0"/>
          </a:p>
        </p:txBody>
      </p:sp>
      <p:grpSp>
        <p:nvGrpSpPr>
          <p:cNvPr id="37" name="Gruppieren 36"/>
          <p:cNvGrpSpPr/>
          <p:nvPr/>
        </p:nvGrpSpPr>
        <p:grpSpPr>
          <a:xfrm>
            <a:off x="1780215" y="4536750"/>
            <a:ext cx="2898146" cy="358650"/>
            <a:chOff x="3995493" y="4500184"/>
            <a:chExt cx="2898146" cy="358650"/>
          </a:xfrm>
        </p:grpSpPr>
        <p:sp>
          <p:nvSpPr>
            <p:cNvPr id="38" name="Abgerundetes Rechteck 37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sz="1600" b="1" dirty="0" smtClean="0">
                  <a:latin typeface="Consolas" pitchFamily="49" charset="0"/>
                </a:rPr>
                <a:t>svn</a:t>
              </a:r>
              <a:r>
                <a:rPr lang="en-US" sz="1600" b="1" dirty="0" smtClean="0">
                  <a:latin typeface="Consolas" pitchFamily="49" charset="0"/>
                </a:rPr>
                <a:t> update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39" name="Ellipse 38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40" name="Gruppieren 39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43" name="Ellipse 42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44" name="Ellipse 43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41" name="Gerade Verbindung mit Pfeil 40"/>
            <p:cNvCxnSpPr>
              <a:stCxn id="39" idx="6"/>
              <a:endCxn id="38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mit Pfeil 41"/>
            <p:cNvCxnSpPr>
              <a:stCxn id="38" idx="3"/>
              <a:endCxn id="43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uppieren 50"/>
          <p:cNvGrpSpPr/>
          <p:nvPr/>
        </p:nvGrpSpPr>
        <p:grpSpPr>
          <a:xfrm>
            <a:off x="1781734" y="5323667"/>
            <a:ext cx="2898146" cy="358650"/>
            <a:chOff x="3995493" y="4500184"/>
            <a:chExt cx="2898146" cy="358650"/>
          </a:xfrm>
        </p:grpSpPr>
        <p:sp>
          <p:nvSpPr>
            <p:cNvPr id="52" name="Abgerundetes Rechteck 51"/>
            <p:cNvSpPr/>
            <p:nvPr/>
          </p:nvSpPr>
          <p:spPr bwMode="auto">
            <a:xfrm>
              <a:off x="4625563" y="4503346"/>
              <a:ext cx="1512168" cy="355488"/>
            </a:xfrm>
            <a:prstGeom prst="round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600" b="1" dirty="0" smtClean="0">
                  <a:latin typeface="Consolas" pitchFamily="49" charset="0"/>
                </a:rPr>
                <a:t>svn commit</a:t>
              </a:r>
              <a:endParaRPr lang="en-US" sz="1600" b="1" dirty="0">
                <a:latin typeface="Consolas" pitchFamily="49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3995493" y="4573078"/>
              <a:ext cx="216024" cy="216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grpSp>
          <p:nvGrpSpPr>
            <p:cNvPr id="54" name="Gruppieren 53"/>
            <p:cNvGrpSpPr/>
            <p:nvPr/>
          </p:nvGrpSpPr>
          <p:grpSpPr>
            <a:xfrm>
              <a:off x="6534989" y="4500184"/>
              <a:ext cx="358650" cy="358650"/>
              <a:chOff x="5581502" y="4131679"/>
              <a:chExt cx="358650" cy="358650"/>
            </a:xfrm>
          </p:grpSpPr>
          <p:sp>
            <p:nvSpPr>
              <p:cNvPr id="57" name="Ellipse 56"/>
              <p:cNvSpPr/>
              <p:nvPr/>
            </p:nvSpPr>
            <p:spPr bwMode="auto">
              <a:xfrm>
                <a:off x="5581502" y="4131679"/>
                <a:ext cx="358650" cy="3586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  <p:sp>
            <p:nvSpPr>
              <p:cNvPr id="58" name="Ellipse 57"/>
              <p:cNvSpPr/>
              <p:nvPr/>
            </p:nvSpPr>
            <p:spPr bwMode="auto">
              <a:xfrm>
                <a:off x="5652815" y="4202992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rtlCol="0" anchor="ctr">
                <a:spAutoFit/>
              </a:bodyPr>
              <a:lstStyle/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en-US" sz="1400" dirty="0">
                  <a:solidFill>
                    <a:srgbClr val="7F0055"/>
                  </a:solidFill>
                  <a:latin typeface="Consolas" pitchFamily="49" charset="0"/>
                </a:endParaRPr>
              </a:p>
            </p:txBody>
          </p:sp>
        </p:grpSp>
        <p:cxnSp>
          <p:nvCxnSpPr>
            <p:cNvPr id="55" name="Gerade Verbindung mit Pfeil 54"/>
            <p:cNvCxnSpPr>
              <a:stCxn id="53" idx="6"/>
              <a:endCxn id="52" idx="1"/>
            </p:cNvCxnSpPr>
            <p:nvPr/>
          </p:nvCxnSpPr>
          <p:spPr bwMode="auto">
            <a:xfrm>
              <a:off x="4211517" y="4681090"/>
              <a:ext cx="41404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mit Pfeil 55"/>
            <p:cNvCxnSpPr>
              <a:stCxn id="52" idx="3"/>
              <a:endCxn id="57" idx="2"/>
            </p:cNvCxnSpPr>
            <p:nvPr/>
          </p:nvCxnSpPr>
          <p:spPr bwMode="auto">
            <a:xfrm flipV="1">
              <a:off x="6137731" y="4679509"/>
              <a:ext cx="397258" cy="15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Textfeld 58"/>
          <p:cNvSpPr txBox="1"/>
          <p:nvPr/>
        </p:nvSpPr>
        <p:spPr>
          <a:xfrm>
            <a:off x="2836791" y="4080482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SVN</a:t>
            </a:r>
            <a:endParaRPr lang="en-US" b="1" dirty="0"/>
          </a:p>
        </p:txBody>
      </p:sp>
      <p:sp>
        <p:nvSpPr>
          <p:cNvPr id="60" name="Textfeld 59"/>
          <p:cNvSpPr txBox="1"/>
          <p:nvPr/>
        </p:nvSpPr>
        <p:spPr>
          <a:xfrm>
            <a:off x="6425600" y="4076186"/>
            <a:ext cx="5052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Git</a:t>
            </a:r>
            <a:endParaRPr lang="en-US" b="1" dirty="0"/>
          </a:p>
        </p:txBody>
      </p:sp>
      <p:cxnSp>
        <p:nvCxnSpPr>
          <p:cNvPr id="62" name="Gerader Verbinder 61"/>
          <p:cNvCxnSpPr/>
          <p:nvPr/>
        </p:nvCxnSpPr>
        <p:spPr bwMode="auto">
          <a:xfrm>
            <a:off x="107504" y="4426154"/>
            <a:ext cx="864238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r Verbinder 62"/>
          <p:cNvCxnSpPr/>
          <p:nvPr/>
        </p:nvCxnSpPr>
        <p:spPr bwMode="auto">
          <a:xfrm>
            <a:off x="1475656" y="4076186"/>
            <a:ext cx="0" cy="21957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7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ohne und mit Polymorphie</a:t>
            </a:r>
          </a:p>
        </p:txBody>
      </p:sp>
      <p:sp>
        <p:nvSpPr>
          <p:cNvPr id="6148" name="Rechteck 5"/>
          <p:cNvSpPr>
            <a:spLocks noChangeArrowheads="1"/>
          </p:cNvSpPr>
          <p:nvPr/>
        </p:nvSpPr>
        <p:spPr bwMode="auto">
          <a:xfrm>
            <a:off x="283483" y="1521335"/>
            <a:ext cx="4720566" cy="251707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switch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ENERGY_MINIMIZING_STRATEGY:	   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     	// ...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case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WAITING_TIME_MINIMIZING_STRATEGY: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... </a:t>
            </a:r>
            <a:endParaRPr lang="de-DE" altLang="de-DE" sz="14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	break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   // and so 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4"/>
          <p:cNvSpPr>
            <a:spLocks noChangeArrowheads="1"/>
          </p:cNvSpPr>
          <p:nvPr/>
        </p:nvSpPr>
        <p:spPr bwMode="auto">
          <a:xfrm>
            <a:off x="5184006" y="1521335"/>
            <a:ext cx="3708042" cy="106672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(){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-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58775" y="4038406"/>
            <a:ext cx="4501257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smtClean="0"/>
              <a:t>"Dispatch" von Hand</a:t>
            </a:r>
            <a:endParaRPr lang="de-DE"/>
          </a:p>
          <a:p>
            <a:pPr algn="l"/>
            <a:endParaRPr lang="de-DE" smtClean="0"/>
          </a:p>
          <a:p>
            <a:pPr algn="l"/>
            <a:r>
              <a:rPr lang="de-DE" smtClean="0"/>
              <a:t>Für </a:t>
            </a:r>
            <a:r>
              <a:rPr lang="de-DE"/>
              <a:t>jede neue Strategie muss die Logik hier (und eventuell an </a:t>
            </a:r>
            <a:r>
              <a:rPr lang="de-DE" b="1"/>
              <a:t>etlichen</a:t>
            </a:r>
            <a:r>
              <a:rPr lang="de-DE"/>
              <a:t> </a:t>
            </a:r>
            <a:r>
              <a:rPr lang="de-DE" b="1"/>
              <a:t>anderen</a:t>
            </a:r>
            <a:r>
              <a:rPr lang="de-DE"/>
              <a:t> </a:t>
            </a:r>
            <a:r>
              <a:rPr lang="de-DE" b="1"/>
              <a:t>Stellen</a:t>
            </a:r>
            <a:r>
              <a:rPr lang="de-DE"/>
              <a:t>) erweitert werden</a:t>
            </a:r>
            <a:r>
              <a:rPr lang="de-DE" smtClean="0"/>
              <a:t>!</a:t>
            </a:r>
            <a:br>
              <a:rPr lang="de-DE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Fehleranfällig, schlecht wartbar</a:t>
            </a:r>
            <a:r>
              <a:rPr lang="de-DE"/>
              <a:t/>
            </a:r>
            <a:br>
              <a:rPr lang="de-DE"/>
            </a:br>
            <a:r>
              <a:rPr lang="de-DE"/>
              <a:t>(</a:t>
            </a:r>
            <a:r>
              <a:rPr lang="de-DE" b="1"/>
              <a:t>Fluch des </a:t>
            </a:r>
            <a:r>
              <a:rPr lang="de-DE" b="1" err="1"/>
              <a:t>switch-case</a:t>
            </a:r>
            <a:r>
              <a:rPr lang="de-DE"/>
              <a:t>)</a:t>
            </a:r>
          </a:p>
          <a:p>
            <a:pPr algn="l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184006" y="4038406"/>
            <a:ext cx="3780482" cy="24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DE" b="1" smtClean="0"/>
              <a:t>Polymorpher </a:t>
            </a:r>
            <a:r>
              <a:rPr lang="de-DE" b="1" err="1" smtClean="0"/>
              <a:t>Dispatch</a:t>
            </a:r>
            <a:r>
              <a:rPr lang="de-DE" b="1" smtClean="0"/>
              <a:t/>
            </a:r>
            <a:br>
              <a:rPr lang="de-DE" b="1" smtClean="0"/>
            </a:b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Konkrete </a:t>
            </a:r>
            <a:r>
              <a:rPr lang="de-DE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mtClean="0"/>
              <a:t> wird </a:t>
            </a:r>
            <a:r>
              <a:rPr lang="de-DE"/>
              <a:t>bei der Erzeugung des Aufzugs gesetzt.</a:t>
            </a:r>
          </a:p>
          <a:p>
            <a:pPr algn="l">
              <a:defRPr/>
            </a:pPr>
            <a:endParaRPr lang="de-DE"/>
          </a:p>
          <a:p>
            <a:pPr algn="l">
              <a:defRPr/>
            </a:pPr>
            <a:r>
              <a:rPr lang="de-DE" smtClean="0"/>
              <a:t>Der obige Code ruft die </a:t>
            </a:r>
            <a:r>
              <a:rPr lang="de-DE"/>
              <a:t>Strategie </a:t>
            </a:r>
            <a:r>
              <a:rPr lang="de-DE" smtClean="0"/>
              <a:t>polymorph auf und </a:t>
            </a:r>
            <a:r>
              <a:rPr lang="de-DE" b="1" smtClean="0"/>
              <a:t>muss nicht mehr verändert werden</a:t>
            </a:r>
            <a:r>
              <a:rPr lang="de-DE" smtClean="0"/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kann das so wichtig sein wenn z.B. C das nicht unterstützt (und C doch so weitverbreitet ist)?!</a:t>
            </a:r>
          </a:p>
        </p:txBody>
      </p:sp>
      <p:sp>
        <p:nvSpPr>
          <p:cNvPr id="9221" name="Textfeld 4"/>
          <p:cNvSpPr txBox="1">
            <a:spLocks noChangeArrowheads="1"/>
          </p:cNvSpPr>
          <p:nvPr/>
        </p:nvSpPr>
        <p:spPr bwMode="auto">
          <a:xfrm>
            <a:off x="250825" y="3789040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hat Polymorphie mit Vererbung zu tun?  Geht es auch ohne Vererbung?</a:t>
            </a:r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2365353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2362697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 /* Do </a:t>
            </a:r>
            <a:r>
              <a:rPr lang="de-DE" altLang="de-DE" sz="1200" b="0" err="1" smtClean="0">
                <a:solidFill>
                  <a:srgbClr val="3F7F5F"/>
                </a:solidFill>
                <a:latin typeface="Consolas" pitchFamily="49" charset="0"/>
              </a:rPr>
              <a:t>nothing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 */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endParaRPr lang="de-DE" altLang="de-DE" sz="120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149712" y="1406186"/>
            <a:ext cx="3990487" cy="798678"/>
          </a:xfrm>
          <a:prstGeom prst="wedgeRoundRectCallout">
            <a:avLst>
              <a:gd name="adj1" fmla="val -25161"/>
              <a:gd name="adj2" fmla="val 15407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Vorausdeklaration </a:t>
            </a:r>
            <a:r>
              <a:rPr lang="de-DE" sz="1600" smtClean="0">
                <a:solidFill>
                  <a:schemeClr val="bg1"/>
                </a:solidFill>
              </a:rPr>
              <a:t>(Forward Declaration, 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sz="1600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sz="1600">
                <a:solidFill>
                  <a:schemeClr val="bg1"/>
                </a:solidFill>
              </a:rPr>
              <a:t>), um zyklische Abhängigkeit </a:t>
            </a:r>
            <a:r>
              <a:rPr lang="de-DE" sz="1600" smtClean="0">
                <a:solidFill>
                  <a:schemeClr val="bg1"/>
                </a:solidFill>
              </a:rPr>
              <a:t>zu vermeiden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  <p:sp>
        <p:nvSpPr>
          <p:cNvPr id="11" name="Abgerundetes Rechteck 10"/>
          <p:cNvSpPr/>
          <p:nvPr/>
        </p:nvSpPr>
        <p:spPr>
          <a:xfrm>
            <a:off x="4572000" y="4869160"/>
            <a:ext cx="4357884" cy="14443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Vorausdeklarationen </a:t>
            </a:r>
            <a:r>
              <a:rPr lang="de-DE" smtClean="0">
                <a:solidFill>
                  <a:schemeClr val="bg1"/>
                </a:solidFill>
              </a:rPr>
              <a:t>können nur dann verwendet werden, wenn </a:t>
            </a:r>
            <a:r>
              <a:rPr lang="de-DE" b="1" smtClean="0">
                <a:solidFill>
                  <a:schemeClr val="bg1"/>
                </a:solidFill>
              </a:rPr>
              <a:t>nur Referenzen oder Pointer </a:t>
            </a:r>
            <a:r>
              <a:rPr lang="de-DE" smtClean="0">
                <a:solidFill>
                  <a:schemeClr val="bg1"/>
                </a:solidFill>
              </a:rPr>
              <a:t>auf die referenzierte Klasse (Elevator) genutzt werden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Exkurs: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4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154022" y="2499657"/>
            <a:ext cx="2927614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de-DE" smtClean="0">
                <a:solidFill>
                  <a:schemeClr val="bg1"/>
                </a:solidFill>
              </a:rPr>
              <a:t>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5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Mehrfachvererbung: 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Historie: Das Containerproblem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Ursprünglich als Lösung für Containerproblem</a:t>
            </a:r>
            <a:r>
              <a:rPr lang="de-DE" altLang="de-DE" b="0" noProof="0" dirty="0" smtClean="0"/>
              <a:t>: Wir wollen Objekte unterschiedlicher Art in den Aufzug (Container) laden.</a:t>
            </a:r>
          </a:p>
          <a:p>
            <a:endParaRPr lang="de-DE" noProof="0" dirty="0"/>
          </a:p>
        </p:txBody>
      </p:sp>
      <p:grpSp>
        <p:nvGrpSpPr>
          <p:cNvPr id="14340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4352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4353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1" name="Textfeld 8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4342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Gleichschenkliges Dreieck 11"/>
          <p:cNvSpPr>
            <a:spLocks noChangeArrowheads="1"/>
          </p:cNvSpPr>
          <p:nvPr/>
        </p:nvSpPr>
        <p:spPr bwMode="auto">
          <a:xfrm rot="5400000">
            <a:off x="6542088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4345" name="Gerade Verbindung 12"/>
          <p:cNvCxnSpPr>
            <a:cxnSpLocks noChangeShapeType="1"/>
          </p:cNvCxnSpPr>
          <p:nvPr/>
        </p:nvCxnSpPr>
        <p:spPr bwMode="auto">
          <a:xfrm>
            <a:off x="6081713" y="3417888"/>
            <a:ext cx="431800" cy="476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Rechteck 13"/>
          <p:cNvSpPr>
            <a:spLocks noChangeArrowheads="1"/>
          </p:cNvSpPr>
          <p:nvPr/>
        </p:nvSpPr>
        <p:spPr bwMode="auto">
          <a:xfrm>
            <a:off x="6873875" y="3228975"/>
            <a:ext cx="906463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Object</a:t>
            </a:r>
          </a:p>
        </p:txBody>
      </p:sp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8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227092" y="4535488"/>
            <a:ext cx="3511054" cy="1192212"/>
          </a:xfrm>
          <a:prstGeom prst="wedgeRoundRectCallout">
            <a:avLst>
              <a:gd name="adj1" fmla="val 9892"/>
              <a:gd name="adj2" fmla="val -1142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Aus Effizienzgründen gibt es in C++ </a:t>
            </a:r>
            <a:r>
              <a:rPr lang="de-DE" b="1" smtClean="0">
                <a:solidFill>
                  <a:schemeClr val="bg1"/>
                </a:solidFill>
              </a:rPr>
              <a:t>keine generische Oberklasse </a:t>
            </a:r>
            <a:r>
              <a:rPr lang="de-DE" smtClean="0">
                <a:solidFill>
                  <a:schemeClr val="bg1"/>
                </a:solidFill>
              </a:rPr>
              <a:t>wie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395288" y="4429125"/>
            <a:ext cx="3563937" cy="728663"/>
          </a:xfrm>
          <a:prstGeom prst="wedgeRoundRectCallout">
            <a:avLst>
              <a:gd name="adj1" fmla="val -11067"/>
              <a:gd name="adj2" fmla="val -1093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Wir können also nicht einfach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s </a:t>
            </a:r>
            <a:r>
              <a:rPr lang="de-DE">
                <a:solidFill>
                  <a:schemeClr val="bg1"/>
                </a:solidFill>
              </a:rPr>
              <a:t>in den Aufzug laden</a:t>
            </a:r>
          </a:p>
        </p:txBody>
      </p:sp>
    </p:spTree>
    <p:extLst>
      <p:ext uri="{BB962C8B-B14F-4D97-AF65-F5344CB8AC3E}">
        <p14:creationId xmlns:p14="http://schemas.microsoft.com/office/powerpoint/2010/main" val="40147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Lösung mit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 (Tag 4)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914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39027" y="4609074"/>
            <a:ext cx="3581683" cy="1628238"/>
            <a:chOff x="39027" y="4609074"/>
            <a:chExt cx="3581683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39027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Klasse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22795" y="4609074"/>
            <a:ext cx="3597915" cy="1628238"/>
            <a:chOff x="22795" y="4609074"/>
            <a:chExt cx="3597915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22795" y="5304671"/>
              <a:ext cx="204895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Instanz der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smtClean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Klasse</a:t>
              </a:r>
              <a:endParaRPr lang="de-DE" altLang="de-DE" sz="1600" b="0"/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254276" y="1414694"/>
            <a:ext cx="3696653" cy="2239618"/>
            <a:chOff x="4491993" y="2399151"/>
            <a:chExt cx="3696653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491993" y="3364161"/>
              <a:ext cx="13163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Instanz der </a:t>
              </a:r>
              <a:endParaRPr lang="de-DE" altLang="de-DE" sz="1600" b="0"/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HiWi</a:t>
              </a:r>
              <a:r>
                <a:rPr lang="de-DE" altLang="de-DE" sz="1600" b="0"/>
                <a:t>-Klasse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53411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Exkurs: Mehrfachvererbung </a:t>
            </a:r>
            <a:r>
              <a:rPr lang="de-DE" noProof="0" smtClean="0"/>
              <a:t>in Java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vorkommen!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077072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5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Containerproblem </a:t>
            </a:r>
            <a:r>
              <a:rPr lang="de-DE" altLang="de-DE" noProof="0" dirty="0" smtClean="0"/>
              <a:t>und Mehrfachvererbung</a:t>
            </a:r>
          </a:p>
        </p:txBody>
      </p:sp>
      <p:grpSp>
        <p:nvGrpSpPr>
          <p:cNvPr id="15364" name="Gruppieren 12"/>
          <p:cNvGrpSpPr>
            <a:grpSpLocks/>
          </p:cNvGrpSpPr>
          <p:nvPr/>
        </p:nvGrpSpPr>
        <p:grpSpPr bwMode="auto">
          <a:xfrm>
            <a:off x="4595813" y="2276475"/>
            <a:ext cx="379412" cy="635000"/>
            <a:chOff x="1259632" y="2507052"/>
            <a:chExt cx="449687" cy="751806"/>
          </a:xfrm>
        </p:grpSpPr>
        <p:sp>
          <p:nvSpPr>
            <p:cNvPr id="15377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1537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5" name="Textfeld 7"/>
          <p:cNvSpPr txBox="1">
            <a:spLocks noChangeArrowheads="1"/>
          </p:cNvSpPr>
          <p:nvPr/>
        </p:nvSpPr>
        <p:spPr bwMode="auto">
          <a:xfrm>
            <a:off x="4573588" y="3917950"/>
            <a:ext cx="500062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cxnSp>
        <p:nvCxnSpPr>
          <p:cNvPr id="15366" name="Gewinkelte Verbindung 23"/>
          <p:cNvCxnSpPr>
            <a:cxnSpLocks noChangeShapeType="1"/>
          </p:cNvCxnSpPr>
          <p:nvPr/>
        </p:nvCxnSpPr>
        <p:spPr bwMode="auto">
          <a:xfrm rot="10800000">
            <a:off x="5073650" y="2552700"/>
            <a:ext cx="935038" cy="8636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Gewinkelte Verbindung 38"/>
          <p:cNvCxnSpPr>
            <a:cxnSpLocks noChangeShapeType="1"/>
          </p:cNvCxnSpPr>
          <p:nvPr/>
        </p:nvCxnSpPr>
        <p:spPr bwMode="auto">
          <a:xfrm rot="10800000" flipV="1">
            <a:off x="5073650" y="3416300"/>
            <a:ext cx="935038" cy="8651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8" name="Gleichschenkliges Dreieck 10"/>
          <p:cNvSpPr>
            <a:spLocks noChangeArrowheads="1"/>
          </p:cNvSpPr>
          <p:nvPr/>
        </p:nvSpPr>
        <p:spPr bwMode="auto">
          <a:xfrm rot="5400000">
            <a:off x="5992813" y="3300413"/>
            <a:ext cx="277812" cy="2397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153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241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0" name="Gewinkelte Verbindung 23"/>
          <p:cNvCxnSpPr>
            <a:cxnSpLocks noChangeShapeType="1"/>
          </p:cNvCxnSpPr>
          <p:nvPr/>
        </p:nvCxnSpPr>
        <p:spPr bwMode="auto">
          <a:xfrm flipV="1">
            <a:off x="2470150" y="25527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Gewinkelte Verbindung 38"/>
          <p:cNvCxnSpPr>
            <a:cxnSpLocks noChangeShapeType="1"/>
          </p:cNvCxnSpPr>
          <p:nvPr/>
        </p:nvCxnSpPr>
        <p:spPr bwMode="auto">
          <a:xfrm>
            <a:off x="2471738" y="3536950"/>
            <a:ext cx="1989137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bgerundete rechteckige Legende 17"/>
          <p:cNvSpPr/>
          <p:nvPr/>
        </p:nvSpPr>
        <p:spPr>
          <a:xfrm>
            <a:off x="5148263" y="1484313"/>
            <a:ext cx="3671887" cy="969962"/>
          </a:xfrm>
          <a:prstGeom prst="wedgeRoundRectCallout">
            <a:avLst>
              <a:gd name="adj1" fmla="val -57292"/>
              <a:gd name="adj2" fmla="val 451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Jeder Typ, der in den Behälter soll, erbt zusätzlich von </a:t>
            </a:r>
            <a:r>
              <a:rPr lang="de-DE" altLang="de-DE" b="1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5373" name="Rechteck 18"/>
          <p:cNvSpPr>
            <a:spLocks noChangeArrowheads="1"/>
          </p:cNvSpPr>
          <p:nvPr/>
        </p:nvSpPr>
        <p:spPr bwMode="auto">
          <a:xfrm>
            <a:off x="6329363" y="3228975"/>
            <a:ext cx="2447925" cy="38735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 smtClean="0">
                <a:latin typeface="Consolas" pitchFamily="49" charset="0"/>
                <a:cs typeface="Consolas" pitchFamily="49" charset="0"/>
              </a:rPr>
              <a:t>ContentOfElevator</a:t>
            </a:r>
            <a:endParaRPr lang="de-DE" altLang="de-DE" sz="18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bgerundete rechteckige Legende 19"/>
          <p:cNvSpPr/>
          <p:nvPr/>
        </p:nvSpPr>
        <p:spPr>
          <a:xfrm>
            <a:off x="201583" y="5011738"/>
            <a:ext cx="3668395" cy="1258797"/>
          </a:xfrm>
          <a:prstGeom prst="wedgeRoundRectCallout">
            <a:avLst>
              <a:gd name="adj1" fmla="val -34300"/>
              <a:gd name="adj2" fmla="val 105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  <a:sym typeface="Wingdings" pitchFamily="2" charset="2"/>
              </a:rPr>
              <a:t> </a:t>
            </a: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de-DE" smtClean="0">
                <a:solidFill>
                  <a:schemeClr val="bg1"/>
                </a:solidFill>
              </a:rPr>
              <a:t>technisch bedingt,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	keine Designentscheidung!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sym typeface="Wingdings" pitchFamily="2" charset="2"/>
              </a:rPr>
              <a:t> 	</a:t>
            </a:r>
            <a:r>
              <a:rPr lang="de-DE" smtClean="0">
                <a:solidFill>
                  <a:schemeClr val="bg1"/>
                </a:solidFill>
              </a:rPr>
              <a:t>komplexe Vererbungs-</a:t>
            </a:r>
          </a:p>
          <a:p>
            <a:pPr algn="l">
              <a:tabLst>
                <a:tab pos="355600" algn="l"/>
              </a:tabLst>
              <a:defRPr/>
            </a:pPr>
            <a:r>
              <a:rPr lang="de-DE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hierarchien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5707063" y="4130675"/>
            <a:ext cx="3240087" cy="882650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Jeder Behälterlieferer definiert einen Typ, den der Behälter enthalten kann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5436096" y="5243423"/>
            <a:ext cx="2864034" cy="1027112"/>
          </a:xfrm>
          <a:prstGeom prst="wedgeRoundRectCallout">
            <a:avLst>
              <a:gd name="adj1" fmla="val 9360"/>
              <a:gd name="adj2" fmla="val -213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Besserer Ersatz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(in diesem Fall):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Templates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2" name="Pfeil nach rechts 71"/>
          <p:cNvSpPr>
            <a:spLocks noChangeArrowheads="1"/>
          </p:cNvSpPr>
          <p:nvPr/>
        </p:nvSpPr>
        <p:spPr bwMode="auto">
          <a:xfrm>
            <a:off x="4285531" y="548005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97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noProof="0" dirty="0" smtClean="0"/>
              <a:t>als typunsichere Lösung für das Containerproblem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7525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08104" y="4173550"/>
            <a:ext cx="2358008" cy="667829"/>
          </a:xfrm>
          <a:prstGeom prst="wedgeRoundRectCallout">
            <a:avLst>
              <a:gd name="adj1" fmla="val -95374"/>
              <a:gd name="adj2" fmla="val 1845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24228" y="5424045"/>
            <a:ext cx="2376264" cy="883853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</a:t>
            </a:r>
            <a:r>
              <a:rPr lang="de-DE" smtClean="0">
                <a:solidFill>
                  <a:schemeClr val="bg1"/>
                </a:solidFill>
              </a:rPr>
              <a:t>ermöglicht generische Daten-strukturen auch in C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8422" y="5449600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30573"/>
              <a:gd name="adj2" fmla="val 1172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1144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dirty="0" err="1" smtClean="0"/>
              <a:t>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Vergleich mit Mehrfachvererbung</a:t>
            </a:r>
          </a:p>
        </p:txBody>
      </p:sp>
      <p:sp>
        <p:nvSpPr>
          <p:cNvPr id="25603" name="Textfeld 3"/>
          <p:cNvSpPr txBox="1">
            <a:spLocks noChangeArrowheads="1"/>
          </p:cNvSpPr>
          <p:nvPr/>
        </p:nvSpPr>
        <p:spPr bwMode="auto">
          <a:xfrm>
            <a:off x="205581" y="1628800"/>
            <a:ext cx="8686899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Schnittstellenvererbung</a:t>
            </a:r>
            <a:r>
              <a:rPr lang="de-DE" altLang="de-DE" b="0"/>
              <a:t> </a:t>
            </a:r>
            <a:r>
              <a:rPr lang="de-DE" altLang="de-DE" b="0" smtClean="0"/>
              <a:t>(</a:t>
            </a:r>
            <a:r>
              <a:rPr lang="de-DE" altLang="de-DE" b="0" smtClean="0">
                <a:sym typeface="Wingdings" panose="05000000000000000000" pitchFamily="2" charset="2"/>
              </a:rPr>
              <a:t></a:t>
            </a:r>
            <a:r>
              <a:rPr lang="de-DE" altLang="de-DE" b="0" smtClean="0"/>
              <a:t>Mehrfachvererbung in Java) </a:t>
            </a:r>
            <a:br>
              <a:rPr lang="de-DE" altLang="de-DE" b="0" smtClean="0"/>
            </a:br>
            <a:r>
              <a:rPr lang="de-DE" altLang="de-DE" b="0" smtClean="0"/>
              <a:t>sinnvoll</a:t>
            </a:r>
            <a:r>
              <a:rPr lang="de-DE" altLang="de-DE" b="0"/>
              <a:t>, nützlich (Design!) und </a:t>
            </a:r>
            <a:r>
              <a:rPr lang="de-DE" altLang="de-DE" b="0" smtClean="0"/>
              <a:t>zumeist unproblematisch</a:t>
            </a: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/>
              <a:t>Implementierungsvererbung</a:t>
            </a:r>
            <a:r>
              <a:rPr lang="de-DE" altLang="de-DE" b="0"/>
              <a:t> (</a:t>
            </a:r>
            <a:r>
              <a:rPr lang="de-DE" altLang="de-DE" b="0">
                <a:sym typeface="Wingdings" panose="05000000000000000000" pitchFamily="2" charset="2"/>
              </a:rPr>
              <a:t></a:t>
            </a:r>
            <a:r>
              <a:rPr lang="de-DE" altLang="de-DE" b="0"/>
              <a:t>Mehrfachvererbung in </a:t>
            </a:r>
            <a:r>
              <a:rPr lang="de-DE" altLang="de-DE" b="0" smtClean="0"/>
              <a:t>C++) problematischer </a:t>
            </a:r>
            <a:r>
              <a:rPr lang="de-DE" altLang="de-DE" b="0"/>
              <a:t>und zu vermeiden (Komposition </a:t>
            </a:r>
            <a:r>
              <a:rPr lang="de-DE" altLang="de-DE" b="0" smtClean="0"/>
              <a:t>vorziehen, vgl. Employment-Klasse in HiWi-Beispiel)</a:t>
            </a: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endParaRPr lang="de-DE" altLang="de-DE" b="0"/>
          </a:p>
          <a:p>
            <a:pPr eaLnBrk="1" hangingPunct="1">
              <a:spcBef>
                <a:spcPct val="0"/>
              </a:spcBef>
              <a:buSzTx/>
              <a:buFont typeface="Arial" charset="0"/>
              <a:buAutoNum type="arabicPeriod"/>
            </a:pPr>
            <a:r>
              <a:rPr lang="de-DE" altLang="de-DE" err="1"/>
              <a:t>Mixins</a:t>
            </a:r>
            <a:r>
              <a:rPr lang="de-DE" altLang="de-DE" b="0"/>
              <a:t> durchaus sinnvoll </a:t>
            </a:r>
            <a:r>
              <a:rPr lang="de-DE" altLang="de-DE" b="0" smtClean="0"/>
              <a:t>– eigentlich eine </a:t>
            </a:r>
            <a:r>
              <a:rPr lang="de-DE" altLang="de-DE" b="0"/>
              <a:t>Art </a:t>
            </a:r>
            <a:r>
              <a:rPr lang="de-DE" altLang="de-DE" b="0" smtClean="0"/>
              <a:t>Komposition</a:t>
            </a:r>
            <a:endParaRPr lang="de-DE" altLang="de-DE" b="0"/>
          </a:p>
        </p:txBody>
      </p:sp>
    </p:spTree>
    <p:extLst>
      <p:ext uri="{BB962C8B-B14F-4D97-AF65-F5344CB8AC3E}">
        <p14:creationId xmlns:p14="http://schemas.microsoft.com/office/powerpoint/2010/main" val="40408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public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noProof="0" dirty="0" smtClean="0">
                <a:hlinkClick r:id="rId2"/>
              </a:rPr>
              <a:t>http://cpp.sh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84" y="3068960"/>
            <a:ext cx="5769843" cy="3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Methodenzeiger: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 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Automatische 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394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Lambdas 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63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Der 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5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1"/>
          <p:cNvSpPr txBox="1">
            <a:spLocks noChangeArrowheads="1"/>
          </p:cNvSpPr>
          <p:nvPr/>
        </p:nvSpPr>
        <p:spPr bwMode="auto">
          <a:xfrm>
            <a:off x="683568" y="2387601"/>
            <a:ext cx="7295587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	</a:t>
            </a:r>
            <a:r>
              <a:rPr lang="de-DE" altLang="de-DE" sz="1800" b="0" smtClean="0"/>
              <a:t>muss Operatoren ++, </a:t>
            </a:r>
            <a:r>
              <a:rPr lang="de-DE" altLang="de-DE" sz="1800" b="0"/>
              <a:t>*, ==, und != unterstützen</a:t>
            </a:r>
            <a:endParaRPr lang="de-DE" altLang="de-DE" sz="1800">
              <a:solidFill>
                <a:srgbClr val="6446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:	</a:t>
            </a:r>
            <a:r>
              <a:rPr lang="de-DE" altLang="de-DE" sz="1800" b="0" smtClean="0"/>
              <a:t>muss Operatoren ++ </a:t>
            </a:r>
            <a:r>
              <a:rPr lang="de-DE" altLang="de-DE" sz="1800" b="0"/>
              <a:t>und * unterstützen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  <a:t/>
            </a:r>
            <a:br>
              <a:rPr lang="de-DE" altLang="de-DE" sz="1800" smtClean="0">
                <a:solidFill>
                  <a:srgbClr val="644632"/>
                </a:solidFill>
                <a:latin typeface="Consolas" pitchFamily="49" charset="0"/>
              </a:rPr>
            </a:br>
            <a:r>
              <a:rPr lang="de-DE" altLang="de-DE" sz="1800" b="0"/>
              <a:t>Wieso ist diese Forderung notwendig</a:t>
            </a:r>
            <a:r>
              <a:rPr lang="de-DE" altLang="de-DE" sz="1800" b="0" smtClean="0"/>
              <a:t>?</a:t>
            </a:r>
            <a:endParaRPr lang="de-DE" altLang="de-DE" sz="1800" b="0"/>
          </a:p>
        </p:txBody>
      </p:sp>
      <p:sp>
        <p:nvSpPr>
          <p:cNvPr id="5" name="Rechteck 10"/>
          <p:cNvSpPr>
            <a:spLocks noChangeArrowheads="1"/>
          </p:cNvSpPr>
          <p:nvPr/>
        </p:nvSpPr>
        <p:spPr bwMode="auto">
          <a:xfrm>
            <a:off x="332848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22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Funktoren, </a:t>
            </a:r>
            <a:r>
              <a:rPr lang="de-DE" altLang="de-DE" b="0" noProof="0" dirty="0" err="1" smtClean="0"/>
              <a:t>Iteratoren</a:t>
            </a:r>
            <a:r>
              <a:rPr lang="de-DE" altLang="de-DE" b="0" noProof="0" dirty="0" smtClean="0"/>
              <a:t>, </a:t>
            </a:r>
            <a:r>
              <a:rPr lang="de-DE" altLang="de-DE" b="0" noProof="0" dirty="0" err="1" smtClean="0"/>
              <a:t>Mixins</a:t>
            </a:r>
            <a:r>
              <a:rPr lang="de-DE" altLang="de-DE" b="0" noProof="0" dirty="0" smtClean="0"/>
              <a:t>, 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1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9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42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Abschluss des C++-Teils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136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Java 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2913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7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58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</a:t>
            </a:r>
            <a:r>
              <a:rPr lang="de-DE" noProof="0" smtClean="0"/>
              <a:t>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</a:t>
            </a:r>
            <a:r>
              <a:rPr lang="de-DE" noProof="0" smtClean="0"/>
              <a:t>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</a:t>
            </a:r>
            <a:r>
              <a:rPr lang="de-DE" noProof="0" smtClean="0"/>
              <a:t>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smtClean="0">
                <a:sym typeface="Wingdings" panose="05000000000000000000" pitchFamily="2" charset="2"/>
              </a:rPr>
              <a:t>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</a:t>
            </a:r>
            <a:r>
              <a:rPr lang="de-DE" noProof="0" smtClean="0"/>
              <a:t>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smtClean="0">
                <a:sym typeface="Wingdings" panose="05000000000000000000" pitchFamily="2" charset="2"/>
              </a:rPr>
              <a:t>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</a:t>
            </a:r>
            <a:r>
              <a:rPr lang="de-DE" noProof="0" smtClean="0"/>
              <a:t>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smtClean="0">
                <a:sym typeface="Wingdings" panose="05000000000000000000" pitchFamily="2" charset="2"/>
              </a:rPr>
              <a:t>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73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61912"/>
              </p:ext>
            </p:extLst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1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59120"/>
              </p:ext>
            </p:extLst>
          </p:nvPr>
        </p:nvGraphicFramePr>
        <p:xfrm>
          <a:off x="261542" y="2780928"/>
          <a:ext cx="8749728" cy="340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817"/>
                <a:gridCol w="819050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exkl. Oder </a:t>
                      </a:r>
                      <a:r>
                        <a:rPr lang="en-US" baseline="0" smtClean="0"/>
                        <a:t>(Logisch: !=)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</a:t>
                      </a:r>
                      <a:r>
                        <a:rPr lang="en-US" baseline="0" smtClean="0"/>
                        <a:t>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</a:t>
                      </a:r>
                      <a:r>
                        <a:rPr lang="en-US" baseline="0" smtClean="0"/>
                        <a:t>'/'1' </a:t>
                      </a:r>
                      <a:r>
                        <a:rPr lang="en-US" baseline="0" smtClean="0"/>
                        <a:t>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</a:t>
                      </a:r>
                      <a:r>
                        <a:rPr lang="en-US" baseline="0" smtClean="0"/>
                        <a:t>&gt;&gt; 2 = </a:t>
                      </a:r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</a:t>
                      </a:r>
                      <a:r>
                        <a:rPr lang="en-US" baseline="0" smtClean="0"/>
                        <a:t>'/'1' </a:t>
                      </a:r>
                      <a:r>
                        <a:rPr lang="en-US" baseline="0" smtClean="0"/>
                        <a:t>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</a:t>
            </a:r>
            <a:r>
              <a:rPr lang="de-DE" noProof="0" smtClean="0"/>
              <a:t>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4+2+1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941017"/>
            <a:ext cx="2376264" cy="383677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95351"/>
            <a:ext cx="8255024" cy="333065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3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971600" y="6093296"/>
            <a:ext cx="6013613" cy="370940"/>
          </a:xfrm>
          <a:prstGeom prst="wedgeRoundRectCallout">
            <a:avLst>
              <a:gd name="adj1" fmla="val -7732"/>
              <a:gd name="adj2" fmla="val -11065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Übrigens: Undefined Behavior </a:t>
            </a:r>
            <a:r>
              <a:rPr lang="de-DE" smtClean="0">
                <a:solidFill>
                  <a:schemeClr val="bg1"/>
                </a:solidFill>
              </a:rPr>
              <a:t>falls Shift-Weite negativ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8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Vollständiger Arbeitsspeicher für 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des Speicherraums</a:t>
            </a:r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740352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854170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789792" y="4293096"/>
            <a:ext cx="720080" cy="1726776"/>
            <a:chOff x="6789792" y="2229768"/>
            <a:chExt cx="720080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14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523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7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889250"/>
            <a:ext cx="3616325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C für Microcontroller – Einführung</a:t>
            </a:r>
            <a:endParaRPr lang="de-DE" altLang="de-DE" noProof="0" dirty="0"/>
          </a:p>
        </p:txBody>
      </p:sp>
      <p:sp>
        <p:nvSpPr>
          <p:cNvPr id="2" name="Rechteck 1"/>
          <p:cNvSpPr/>
          <p:nvPr/>
        </p:nvSpPr>
        <p:spPr bwMode="auto">
          <a:xfrm>
            <a:off x="3203848" y="2060848"/>
            <a:ext cx="5400600" cy="4104456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Dieser Abschnitt bezieht sich auf die alte Plattform des C/C++-Praktikums, die bis 2016 genutzt wurde.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21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Entwicklungsboard</a:t>
            </a:r>
          </a:p>
        </p:txBody>
      </p:sp>
      <p:sp>
        <p:nvSpPr>
          <p:cNvPr id="4098" name="Rectangle 1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>MB96F348HSB Mikrocontroller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Prozessortaktung: bis 56 MHz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RAM: 24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Flash: 576 </a:t>
            </a:r>
            <a:r>
              <a:rPr lang="de-DE" altLang="de-DE" noProof="0" dirty="0" err="1" smtClean="0"/>
              <a:t>KiB</a:t>
            </a: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82 I/O Pins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Analog/Digital-Wandler mit 24 Kanälen</a:t>
            </a:r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CAN / UART</a:t>
            </a:r>
          </a:p>
          <a:p>
            <a:pPr marL="179388" indent="-177800">
              <a:buClrTx/>
              <a:buFontTx/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b="1" noProof="0" dirty="0" smtClean="0"/>
              <a:t/>
            </a:r>
            <a:br>
              <a:rPr lang="de-DE" altLang="de-DE" b="1" noProof="0" dirty="0" smtClean="0"/>
            </a:br>
            <a:r>
              <a:rPr lang="de-DE" altLang="de-DE" b="1" noProof="0" dirty="0" err="1" smtClean="0"/>
              <a:t>Starterkit</a:t>
            </a:r>
            <a:r>
              <a:rPr lang="de-DE" altLang="de-DE" b="1" noProof="0" dirty="0" smtClean="0"/>
              <a:t> SK-16FX-EUROscope</a:t>
            </a:r>
            <a:br>
              <a:rPr lang="de-DE" altLang="de-DE" b="1" noProof="0" dirty="0" smtClean="0"/>
            </a:br>
            <a:endParaRPr lang="de-DE" altLang="de-DE" b="1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7-Segment-Anzeigen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Zwei Druckschalter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347663" lvl="1" indent="-168275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noProof="0" dirty="0" smtClean="0"/>
              <a:t>Stromversorgung über USB (5V)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2128838"/>
            <a:ext cx="4216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928465" y="3501008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>
            <a:spLocks noChangeAspect="1"/>
          </p:cNvSpPr>
          <p:nvPr/>
        </p:nvSpPr>
        <p:spPr bwMode="auto">
          <a:xfrm>
            <a:off x="3425126" y="472514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llipse 10"/>
          <p:cNvSpPr>
            <a:spLocks noChangeAspect="1"/>
          </p:cNvSpPr>
          <p:nvPr/>
        </p:nvSpPr>
        <p:spPr bwMode="auto">
          <a:xfrm>
            <a:off x="2678739" y="5376663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6928464" y="535297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268278" y="1743831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Ellipse 13"/>
          <p:cNvSpPr>
            <a:spLocks noChangeAspect="1"/>
          </p:cNvSpPr>
          <p:nvPr/>
        </p:nvSpPr>
        <p:spPr bwMode="auto">
          <a:xfrm>
            <a:off x="4028485" y="5965826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3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722929" y="182241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6" name="Ellipse 15"/>
          <p:cNvSpPr>
            <a:spLocks/>
          </p:cNvSpPr>
          <p:nvPr/>
        </p:nvSpPr>
        <p:spPr bwMode="auto">
          <a:xfrm>
            <a:off x="2031276" y="3501008"/>
            <a:ext cx="433318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4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Abgerundete rechteckige Legende 1"/>
          <p:cNvSpPr/>
          <p:nvPr/>
        </p:nvSpPr>
        <p:spPr bwMode="auto">
          <a:xfrm>
            <a:off x="5292080" y="3068960"/>
            <a:ext cx="914400" cy="612648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3" name="Abgerundete rechteckige Legende 2"/>
          <p:cNvSpPr/>
          <p:nvPr/>
        </p:nvSpPr>
        <p:spPr bwMode="auto">
          <a:xfrm>
            <a:off x="4309120" y="1327150"/>
            <a:ext cx="2423120" cy="405880"/>
          </a:xfrm>
          <a:prstGeom prst="wedgeRoundRectCallout">
            <a:avLst>
              <a:gd name="adj1" fmla="val -21484"/>
              <a:gd name="adj2" fmla="val 37054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Programmierung</a:t>
            </a:r>
          </a:p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 für Ausführung</a:t>
            </a:r>
            <a:endParaRPr lang="en-US" sz="14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Erweiterungen gegenüber der Standardausführung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4681215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LC-Display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AV128641 von </a:t>
            </a:r>
            <a:r>
              <a:rPr lang="de-DE" altLang="de-DE" noProof="0" dirty="0" err="1" smtClean="0"/>
              <a:t>Anag</a:t>
            </a:r>
            <a:r>
              <a:rPr lang="de-DE" altLang="de-DE" noProof="0" dirty="0" smtClean="0"/>
              <a:t> Vision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Vollgraphisch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128 x 64 Pixel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/>
              <a:t>H</a:t>
            </a:r>
            <a:r>
              <a:rPr lang="de-DE" altLang="de-DE" noProof="0" dirty="0" smtClean="0"/>
              <a:t>intergrundbeleuchtet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Zwei Schiebepotentiometer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3" y="2348881"/>
            <a:ext cx="4654002" cy="38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 bwMode="auto">
          <a:xfrm>
            <a:off x="6498470" y="1901062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" name="Ellipse 5"/>
          <p:cNvSpPr/>
          <p:nvPr/>
        </p:nvSpPr>
        <p:spPr bwMode="auto">
          <a:xfrm>
            <a:off x="7787212" y="2446166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8244408" y="3662324"/>
            <a:ext cx="614719" cy="612852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4570978" y="3446324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2161791" y="1550312"/>
            <a:ext cx="432000" cy="432000"/>
          </a:xfrm>
          <a:prstGeom prst="ellipse">
            <a:avLst/>
          </a:prstGeom>
          <a:solidFill>
            <a:schemeClr val="tx1"/>
          </a:solidFill>
          <a:ln w="76200">
            <a:noFill/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2400" b="1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C-Compiler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Von </a:t>
            </a:r>
            <a:r>
              <a:rPr lang="de-DE" altLang="de-DE" b="1" noProof="0" dirty="0" smtClean="0"/>
              <a:t>Fujitsu </a:t>
            </a:r>
            <a:r>
              <a:rPr lang="de-DE" altLang="de-DE" b="1" noProof="0" dirty="0" err="1" smtClean="0"/>
              <a:t>Microelectronics</a:t>
            </a:r>
            <a:r>
              <a:rPr lang="de-DE" altLang="de-DE" b="1" noProof="0" dirty="0" smtClean="0"/>
              <a:t> Ltd.</a:t>
            </a:r>
          </a:p>
          <a:p>
            <a:pPr lvl="2"/>
            <a:r>
              <a:rPr lang="de-DE" altLang="de-DE" noProof="0" dirty="0" smtClean="0"/>
              <a:t>Später: </a:t>
            </a:r>
            <a:r>
              <a:rPr lang="de-DE" altLang="de-DE" noProof="0" dirty="0" err="1" smtClean="0"/>
              <a:t>Spansion</a:t>
            </a:r>
            <a:r>
              <a:rPr lang="de-DE" altLang="de-DE" noProof="0" dirty="0" smtClean="0"/>
              <a:t> – Heute: </a:t>
            </a:r>
            <a:r>
              <a:rPr lang="de-DE" altLang="de-DE" noProof="0" dirty="0" err="1" smtClean="0"/>
              <a:t>Cypress</a:t>
            </a:r>
            <a:endParaRPr lang="de-DE" altLang="de-DE" noProof="0" dirty="0" smtClean="0"/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Unterstützt nur </a:t>
            </a:r>
            <a:r>
              <a:rPr lang="de-DE" altLang="de-DE" b="1" noProof="0" dirty="0" smtClean="0"/>
              <a:t>ANSI C90, </a:t>
            </a:r>
          </a:p>
          <a:p>
            <a:pPr lvl="2"/>
            <a:r>
              <a:rPr lang="de-DE" altLang="de-DE" noProof="0" dirty="0"/>
              <a:t>Z</a:t>
            </a:r>
            <a:r>
              <a:rPr lang="de-DE" altLang="de-DE" noProof="0" dirty="0" smtClean="0"/>
              <a:t>usätzlich auch </a:t>
            </a:r>
            <a:r>
              <a:rPr lang="de-DE" altLang="de-DE" b="1" noProof="0" dirty="0" smtClean="0"/>
              <a:t>einzeilige Kommentare ( </a:t>
            </a:r>
            <a:r>
              <a:rPr lang="de-DE" alt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de-DE" altLang="de-DE" b="1" noProof="0" dirty="0" smtClean="0"/>
              <a:t> )</a:t>
            </a:r>
          </a:p>
          <a:p>
            <a:pPr lvl="2"/>
            <a:r>
              <a:rPr lang="de-DE" altLang="de-DE" noProof="0" dirty="0" smtClean="0"/>
              <a:t>Variablendeklaration </a:t>
            </a:r>
            <a:r>
              <a:rPr lang="de-DE" altLang="de-DE" b="1" noProof="0" dirty="0" smtClean="0"/>
              <a:t>am Anfang einer Funktion </a:t>
            </a:r>
            <a:r>
              <a:rPr lang="de-DE" altLang="de-DE" noProof="0" dirty="0" smtClean="0"/>
              <a:t>(sogar Schleifenzähler)</a:t>
            </a:r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b="1" noProof="0" dirty="0" err="1" smtClean="0"/>
              <a:t>Busy</a:t>
            </a:r>
            <a:r>
              <a:rPr lang="de-DE" altLang="de-DE" b="1" noProof="0" dirty="0" smtClean="0"/>
              <a:t> Waiting</a:t>
            </a:r>
            <a:r>
              <a:rPr lang="de-DE" altLang="de-DE" noProof="0" dirty="0" smtClean="0"/>
              <a:t>: Compiler enthält eine interne Funktion namens </a:t>
            </a:r>
            <a:r>
              <a:rPr lang="de-DE" altLang="de-DE" b="1" noProof="0" dirty="0" smtClean="0"/>
              <a:t>__</a:t>
            </a:r>
            <a:r>
              <a:rPr lang="de-DE" altLang="de-DE" b="1" noProof="0" dirty="0" err="1" smtClean="0"/>
              <a:t>wait_nop</a:t>
            </a:r>
            <a:r>
              <a:rPr lang="de-DE" altLang="de-DE" b="1" noProof="0" dirty="0" smtClean="0"/>
              <a:t>()</a:t>
            </a:r>
            <a:r>
              <a:rPr lang="de-DE" altLang="de-DE" noProof="0" dirty="0" smtClean="0"/>
              <a:t>, die eine CPU-Instruktion zum Warten für einen Taktzyklus ("NOP") auslöst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b="1" noProof="0" dirty="0" smtClean="0"/>
              <a:t>Konstanten</a:t>
            </a:r>
            <a:r>
              <a:rPr lang="de-DE" altLang="de-DE" noProof="0" dirty="0" smtClean="0"/>
              <a:t> werden standardmäßig im </a:t>
            </a:r>
            <a:r>
              <a:rPr lang="de-DE" altLang="de-DE" b="1" noProof="0" dirty="0" smtClean="0"/>
              <a:t>ROM</a:t>
            </a:r>
            <a:r>
              <a:rPr lang="de-DE" altLang="de-DE" noProof="0" dirty="0" smtClean="0"/>
              <a:t> gespeichert, nicht im RAM (RAM ist wertvoll, da nur 24 </a:t>
            </a:r>
            <a:r>
              <a:rPr lang="de-DE" altLang="de-DE" noProof="0" dirty="0" err="1" smtClean="0"/>
              <a:t>KiB</a:t>
            </a:r>
            <a:r>
              <a:rPr lang="de-DE" altLang="de-DE" noProof="0" dirty="0" smtClean="0"/>
              <a:t> zur Verfügung stehen)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161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Keine standardisierte "Umgebung"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altLang="de-DE" noProof="0" dirty="0" smtClean="0"/>
              <a:t>Compiler kann nicht wissen, welche Komponenten angeschlossen sind</a:t>
            </a:r>
          </a:p>
          <a:p>
            <a:pPr lvl="1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Es gibt </a:t>
            </a:r>
            <a:r>
              <a:rPr lang="de-DE" altLang="de-DE" b="1" noProof="0" dirty="0" smtClean="0"/>
              <a:t>keine Ausgabe über </a:t>
            </a:r>
            <a:r>
              <a:rPr lang="de-DE" altLang="de-DE" b="1" noProof="0" dirty="0" err="1" smtClean="0"/>
              <a:t>printf</a:t>
            </a:r>
            <a:r>
              <a:rPr lang="de-DE" altLang="de-DE" b="1" noProof="0" dirty="0" smtClean="0"/>
              <a:t>()</a:t>
            </a:r>
          </a:p>
          <a:p>
            <a:pPr lvl="2"/>
            <a:r>
              <a:rPr lang="de-DE" altLang="de-DE" noProof="0" dirty="0" smtClean="0"/>
              <a:t>Alternative: 7-Segment-Anzeige, LCD(, LEDs) </a:t>
            </a:r>
          </a:p>
          <a:p>
            <a:pPr lvl="2"/>
            <a:r>
              <a:rPr lang="de-DE" altLang="de-DE" noProof="0" dirty="0" smtClean="0">
                <a:sym typeface="Wingdings" panose="05000000000000000000" pitchFamily="2" charset="2"/>
              </a:rPr>
              <a:t>Es ist sehr empfehlenswert, sich eine eigene kleine Debugging-Bibliothek zu schreiben</a:t>
            </a:r>
            <a:endParaRPr lang="de-DE" altLang="de-DE" noProof="0" dirty="0" smtClean="0"/>
          </a:p>
          <a:p>
            <a:pPr lvl="2"/>
            <a:endParaRPr lang="de-DE" altLang="de-DE" noProof="0" dirty="0" smtClean="0"/>
          </a:p>
          <a:p>
            <a:pPr lvl="1"/>
            <a:r>
              <a:rPr lang="de-DE" altLang="de-DE" noProof="0" dirty="0" smtClean="0"/>
              <a:t>Ansteuerung externer Komponenten muss vom Entwickler selber durchgeführt werden</a:t>
            </a:r>
          </a:p>
          <a:p>
            <a:pPr lvl="2"/>
            <a:r>
              <a:rPr lang="de-DE" altLang="de-DE" noProof="0" dirty="0"/>
              <a:t>W</a:t>
            </a:r>
            <a:r>
              <a:rPr lang="de-DE" altLang="de-DE" noProof="0" dirty="0" smtClean="0"/>
              <a:t>ird zum Teil unterstützt durch fertige Bibliotheken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28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Mikrocontroller: Register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Umfangreiche und flexible Hardware → erfordert Konfiguration</a:t>
            </a:r>
          </a:p>
          <a:p>
            <a:pPr lvl="1"/>
            <a:r>
              <a:rPr lang="de-DE" altLang="de-DE" noProof="0" dirty="0" smtClean="0"/>
              <a:t>Realisiert über Register</a:t>
            </a:r>
          </a:p>
          <a:p>
            <a:pPr lvl="2"/>
            <a:r>
              <a:rPr lang="de-DE" altLang="de-DE" noProof="0" dirty="0" smtClean="0"/>
              <a:t>Im Controller integrierte "Variablen" mit unterschiedlicher Größe</a:t>
            </a:r>
          </a:p>
          <a:p>
            <a:pPr lvl="2"/>
            <a:r>
              <a:rPr lang="de-DE" altLang="de-DE" noProof="0" dirty="0" smtClean="0"/>
              <a:t>Zugriff im Code </a:t>
            </a:r>
            <a:r>
              <a:rPr lang="de-DE" altLang="de-DE" noProof="0" smtClean="0"/>
              <a:t>über Präprozessor-Konstanten </a:t>
            </a:r>
            <a:r>
              <a:rPr lang="de-DE" altLang="de-DE" noProof="0" dirty="0" smtClean="0"/>
              <a:t>(z.B. PDR00, DDR01,…)</a:t>
            </a:r>
          </a:p>
          <a:p>
            <a:pPr lvl="2"/>
            <a:r>
              <a:rPr lang="de-DE" altLang="de-DE" noProof="0" dirty="0" smtClean="0"/>
              <a:t>Bedeutung unterschiedlich je nach Register</a:t>
            </a:r>
          </a:p>
          <a:p>
            <a:pPr lvl="3"/>
            <a:r>
              <a:rPr lang="de-DE" altLang="de-DE" noProof="0" dirty="0" smtClean="0"/>
              <a:t>Ganzes oder Teil des Registers als Zahlenwert, z.B. als Zähler</a:t>
            </a:r>
          </a:p>
          <a:p>
            <a:pPr lvl="3"/>
            <a:r>
              <a:rPr lang="de-DE" altLang="de-DE" noProof="0" dirty="0" smtClean="0"/>
              <a:t>Einzelne Bits als "Schalter/Switch" für bestimmte Funktion, z.B. einzelnes Ausgangspin auf High oder Low</a:t>
            </a:r>
          </a:p>
          <a:p>
            <a:endParaRPr lang="de-DE" altLang="de-DE" noProof="0" dirty="0" smtClean="0"/>
          </a:p>
          <a:p>
            <a:r>
              <a:rPr lang="de-DE" altLang="de-DE" b="1" noProof="0" dirty="0" smtClean="0"/>
              <a:t>Kommunikation mit Außenwelt über</a:t>
            </a:r>
          </a:p>
          <a:p>
            <a:pPr lvl="1"/>
            <a:r>
              <a:rPr lang="de-DE" altLang="de-DE" noProof="0" dirty="0" smtClean="0"/>
              <a:t>Einzelne digitale Ein/Ausgänge</a:t>
            </a:r>
          </a:p>
          <a:p>
            <a:pPr lvl="1"/>
            <a:r>
              <a:rPr lang="de-DE" altLang="de-DE" noProof="0" dirty="0" smtClean="0"/>
              <a:t>Analoge Eingänge</a:t>
            </a:r>
          </a:p>
          <a:p>
            <a:pPr lvl="1"/>
            <a:r>
              <a:rPr lang="de-DE" altLang="de-DE" noProof="0" dirty="0" smtClean="0"/>
              <a:t>Schnittstellen, z.B.</a:t>
            </a:r>
          </a:p>
          <a:p>
            <a:pPr lvl="2"/>
            <a:r>
              <a:rPr lang="de-DE" altLang="de-DE" noProof="0" dirty="0" smtClean="0"/>
              <a:t>UART (serielle Schnittstelle)</a:t>
            </a:r>
          </a:p>
          <a:p>
            <a:pPr lvl="2"/>
            <a:r>
              <a:rPr lang="de-DE" altLang="de-DE" noProof="0" dirty="0" smtClean="0"/>
              <a:t>CAN (serieller Bus)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75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/>
              <a:t>Mikrocontroller: Digitale Ein/Ausgänge: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0824" y="1484313"/>
            <a:ext cx="5545312" cy="4465637"/>
          </a:xfrm>
        </p:spPr>
        <p:txBody>
          <a:bodyPr/>
          <a:lstStyle/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8 Pins </a:t>
            </a:r>
            <a:r>
              <a:rPr lang="de-DE" altLang="de-DE" sz="2000" noProof="0" dirty="0" smtClean="0"/>
              <a:t>= </a:t>
            </a:r>
            <a:r>
              <a:rPr lang="de-DE" altLang="de-DE" sz="2000" b="1" noProof="0" dirty="0" smtClean="0"/>
              <a:t>Port</a:t>
            </a:r>
            <a:br>
              <a:rPr lang="de-DE" altLang="de-DE" sz="2000" b="1" noProof="0" dirty="0" smtClean="0"/>
            </a:br>
            <a:r>
              <a:rPr lang="de-DE" altLang="de-DE" sz="1800" b="1" noProof="0" dirty="0" smtClean="0"/>
              <a:t> </a:t>
            </a:r>
            <a:endParaRPr lang="de-DE" altLang="de-DE" sz="2000" b="1" noProof="0" dirty="0" smtClean="0"/>
          </a:p>
          <a:p>
            <a:pPr marL="179388" lvl="1" indent="0">
              <a:buNone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2000" b="1" noProof="0" dirty="0" smtClean="0"/>
              <a:t>Je Pin mehrere Register, u.a.:</a:t>
            </a:r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Port-Data-Register (PDR)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 smtClean="0"/>
              <a:t>Eingang</a:t>
            </a:r>
            <a:r>
              <a:rPr lang="de-DE" altLang="de-DE" sz="1600" noProof="0" dirty="0" smtClean="0"/>
              <a:t>: Abfrage des Zustandes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Als </a:t>
            </a:r>
            <a:r>
              <a:rPr lang="de-DE" altLang="de-DE" sz="1600" i="1" noProof="0" dirty="0"/>
              <a:t>Ausgang</a:t>
            </a:r>
            <a:r>
              <a:rPr lang="de-DE" altLang="de-DE" sz="1600" noProof="0" dirty="0" smtClean="0"/>
              <a:t>: Setzen des Pegels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z.B. </a:t>
            </a:r>
            <a:r>
              <a:rPr lang="de-DE" alt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PDR07_P0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Data-</a:t>
            </a:r>
            <a:r>
              <a:rPr lang="de-DE" altLang="de-DE" sz="1800" b="1" noProof="0" dirty="0" err="1" smtClean="0"/>
              <a:t>Direction</a:t>
            </a:r>
            <a:r>
              <a:rPr lang="de-DE" altLang="de-DE" sz="1800" b="1" noProof="0" dirty="0" smtClean="0"/>
              <a:t>-Register (DDR)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Setzen auf Eingang oder Ausgang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0 → Eingang, 1 → Ausgang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DDR07_D0</a:t>
            </a:r>
            <a:r>
              <a:rPr lang="de-DE" altLang="de-DE" sz="1600" noProof="0" dirty="0" smtClean="0"/>
              <a:t/>
            </a:r>
            <a:br>
              <a:rPr lang="de-DE" altLang="de-DE" sz="1600" noProof="0" dirty="0" smtClean="0"/>
            </a:br>
            <a:endParaRPr lang="de-DE" altLang="de-DE" sz="1600" noProof="0" dirty="0" smtClean="0"/>
          </a:p>
          <a:p>
            <a:pPr marL="536575" lvl="2" indent="-1857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800" b="1" noProof="0" dirty="0" smtClean="0"/>
              <a:t>Port-Input-</a:t>
            </a:r>
            <a:r>
              <a:rPr lang="de-DE" altLang="de-DE" sz="1800" b="1" noProof="0" dirty="0" err="1" smtClean="0"/>
              <a:t>Enable</a:t>
            </a:r>
            <a:r>
              <a:rPr lang="de-DE" altLang="de-DE" sz="1800" b="1" noProof="0" dirty="0" smtClean="0"/>
              <a:t>-Register (PIER)</a:t>
            </a:r>
          </a:p>
          <a:p>
            <a:pPr marL="715963" lvl="3" indent="-173038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 smtClean="0"/>
              <a:t>Bei </a:t>
            </a:r>
            <a:r>
              <a:rPr lang="de-DE" altLang="de-DE" sz="1600" noProof="0" dirty="0" err="1" smtClean="0"/>
              <a:t>Eingangspin</a:t>
            </a:r>
            <a:r>
              <a:rPr lang="de-DE" altLang="de-DE" sz="1600" noProof="0" dirty="0" smtClean="0"/>
              <a:t> den Eingang aktiv schalten</a:t>
            </a:r>
          </a:p>
          <a:p>
            <a:pPr marL="715963" lvl="3">
              <a:buFont typeface="Wingdings" charset="2"/>
              <a:buChar char=""/>
              <a:tabLst>
                <a:tab pos="179388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de-DE" altLang="de-DE" sz="1600" noProof="0" dirty="0"/>
              <a:t>z.B. </a:t>
            </a:r>
            <a:r>
              <a:rPr lang="de-DE" altLang="de-DE" sz="1600" noProof="0" dirty="0">
                <a:latin typeface="Consolas" panose="020B0609020204030204" pitchFamily="49" charset="0"/>
                <a:cs typeface="Consolas" panose="020B0609020204030204" pitchFamily="49" charset="0"/>
              </a:rPr>
              <a:t>PIER07_IE0</a:t>
            </a:r>
            <a:endParaRPr lang="de-DE" alt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49522" b="60205"/>
          <a:stretch>
            <a:fillRect/>
          </a:stretch>
        </p:blipFill>
        <p:spPr bwMode="auto">
          <a:xfrm>
            <a:off x="4860925" y="649288"/>
            <a:ext cx="4103688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523" r="49522" b="60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2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Pins abfragen</a:t>
            </a:r>
          </a:p>
        </p:txBody>
      </p:sp>
      <p:sp>
        <p:nvSpPr>
          <p:cNvPr id="2" name="Gefaltete Ecke 1"/>
          <p:cNvSpPr/>
          <p:nvPr/>
        </p:nvSpPr>
        <p:spPr bwMode="auto">
          <a:xfrm>
            <a:off x="684213" y="1628800"/>
            <a:ext cx="7704211" cy="237626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/*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Beispiel: Pins als Eingang */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DDR07_D0 = 0;			// Pin 0 von Port 07 als Input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PIER07_IE0 = 1;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Pin 0 von Port 07 als Eingang aktiv</a:t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status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PDR07_P0;		// Pegel an Pin 0 von Port 07 abfragen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					</a:t>
            </a:r>
            <a:r>
              <a:rPr lang="de-DE" altLang="de-DE" sz="1600" b="1" smtClean="0">
                <a:solidFill>
                  <a:srgbClr val="000000"/>
                </a:solidFill>
                <a:latin typeface="Courier New" pitchFamily="49" charset="0"/>
              </a:rPr>
              <a:t>	// 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-&gt; Status des linken Tasters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771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7-Segment-Anzeige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01008"/>
            <a:ext cx="2947381" cy="2537271"/>
          </a:xfrm>
          <a:prstGeom prst="rect">
            <a:avLst/>
          </a:prstGeom>
        </p:spPr>
      </p:pic>
      <p:sp>
        <p:nvSpPr>
          <p:cNvPr id="6" name="Gefaltete Ecke 5"/>
          <p:cNvSpPr/>
          <p:nvPr/>
        </p:nvSpPr>
        <p:spPr bwMode="auto">
          <a:xfrm>
            <a:off x="684213" y="1628850"/>
            <a:ext cx="7704211" cy="187215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/* Beispiel: 7-Segment-Anzeige */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DDR00 = 0xff;	// Alle Pins von Port 00 als Output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 = 0xff;	// Alle Pins von Port 00 auf High-Pegel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Rechte 7-Segment-Anzeige komplett aus</a:t>
            </a:r>
            <a:b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</a:br>
            <a:endParaRPr lang="de-DE" altLang="de-DE" sz="14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PDR00_P7 = 0;	// Pin 7 von Port 00 auf Low-Pegel</a:t>
            </a:r>
          </a:p>
          <a:p>
            <a:pPr algn="l" eaLnBrk="1" hangingPunct="1"/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altLang="de-DE" sz="1400" b="1" smtClean="0">
                <a:solidFill>
                  <a:srgbClr val="000000"/>
                </a:solidFill>
                <a:latin typeface="Courier New" pitchFamily="49" charset="0"/>
              </a:rPr>
              <a:t>// </a:t>
            </a:r>
            <a:r>
              <a:rPr lang="de-DE" altLang="de-DE" sz="1400" b="1">
                <a:solidFill>
                  <a:srgbClr val="000000"/>
                </a:solidFill>
                <a:latin typeface="Courier New" pitchFamily="49" charset="0"/>
              </a:rPr>
              <a:t>-&gt; Punkt der rechten 7-Segment-Anzeige an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328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Beispielcode: Analog/Digital-Wandler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4968875"/>
          </a:xfrm>
        </p:spPr>
        <p:txBody>
          <a:bodyPr/>
          <a:lstStyle/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8 Bit </a:t>
            </a:r>
            <a:r>
              <a:rPr lang="de-DE" altLang="de-DE" noProof="0" dirty="0" smtClean="0"/>
              <a:t>oder </a:t>
            </a:r>
            <a:r>
              <a:rPr lang="de-DE" altLang="de-DE" b="1" noProof="0" dirty="0" smtClean="0"/>
              <a:t>10 Bit </a:t>
            </a:r>
            <a:r>
              <a:rPr lang="de-DE" altLang="de-DE" noProof="0" dirty="0" smtClean="0"/>
              <a:t>Genauigkeit (wir verwenden 8 Bit)</a:t>
            </a:r>
          </a:p>
          <a:p>
            <a:pPr marL="179388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b="1" noProof="0" dirty="0" smtClean="0"/>
              <a:t>Wandlungsmodi (z.B. mehrere Eingänge sequentiell wandeln)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Wir verwenden </a:t>
            </a:r>
            <a:r>
              <a:rPr lang="de-DE" altLang="de-DE" b="1" noProof="0" dirty="0" err="1" smtClean="0"/>
              <a:t>Stop</a:t>
            </a:r>
            <a:r>
              <a:rPr lang="de-DE" altLang="de-DE" b="1" noProof="0" dirty="0" smtClean="0"/>
              <a:t> Mode</a:t>
            </a:r>
            <a:r>
              <a:rPr lang="de-DE" altLang="de-DE" noProof="0" dirty="0" smtClean="0"/>
              <a:t>: ein Kanal wird einmal pro Startsignal gewandelt</a:t>
            </a:r>
          </a:p>
          <a:p>
            <a:pPr marL="536575" lvl="2" indent="-185738">
              <a:buFont typeface="Wingdings" charset="2"/>
              <a:buChar char="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altLang="de-DE" noProof="0" dirty="0" smtClean="0"/>
              <a:t>Start- und </a:t>
            </a:r>
            <a:r>
              <a:rPr lang="de-DE" altLang="de-DE" noProof="0" dirty="0" err="1" smtClean="0"/>
              <a:t>Endkanal</a:t>
            </a:r>
            <a:r>
              <a:rPr lang="de-DE" altLang="de-DE" noProof="0" dirty="0" smtClean="0"/>
              <a:t> erhalten bei jeder Wandlung einen identischen Wert</a:t>
            </a:r>
          </a:p>
        </p:txBody>
      </p:sp>
      <p:sp>
        <p:nvSpPr>
          <p:cNvPr id="2" name="Rechteck 1"/>
          <p:cNvSpPr/>
          <p:nvPr/>
        </p:nvSpPr>
        <p:spPr>
          <a:xfrm>
            <a:off x="250824" y="2852936"/>
            <a:ext cx="8640763" cy="361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unsigned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char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Initialisierung des AD-Wandlers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ADCS_MD   = 3;		// ADC </a:t>
            </a:r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Stop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Modus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ADCS_S10  = 1;		// 8 Bit Genauigkeit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ADER0_ADE2 = 1;	// Analoge Eingänge aktivieren: AN2 + AN3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ADER0_ADE3 = 1;	//  (ADER0: Eingänge AN0 bis AN7)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</a:b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// A/D-Wandlung durchführen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ADSR = 0x6C00 + (3 &lt;&lt; 5) + 3;	      // Start- und End-Kanal 3</a:t>
            </a:r>
          </a:p>
          <a:p>
            <a:pPr algn="l" eaLnBrk="1" hangingPunct="1"/>
            <a:endParaRPr lang="de-DE" altLang="de-DE" sz="1600" b="1">
              <a:solidFill>
                <a:srgbClr val="000000"/>
              </a:solidFill>
              <a:latin typeface="Courier New" pitchFamily="49" charset="0"/>
            </a:endParaRP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ADCS_STRT = 1;				// A/D-Wandler starten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while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(ADCS_INT == 0) { }	// Warten bis A/D-Wandlung beendet</a:t>
            </a:r>
          </a:p>
          <a:p>
            <a:pPr algn="l" eaLnBrk="1" hangingPunct="1"/>
            <a:r>
              <a:rPr lang="de-DE" altLang="de-DE" sz="1600" b="1" err="1">
                <a:solidFill>
                  <a:srgbClr val="000000"/>
                </a:solidFill>
                <a:latin typeface="Courier New" pitchFamily="49" charset="0"/>
              </a:rPr>
              <a:t>result</a:t>
            </a:r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 = ADCRL;			// Ergebnis speichern</a:t>
            </a:r>
          </a:p>
          <a:p>
            <a:pPr algn="l" eaLnBrk="1" hangingPunct="1"/>
            <a:r>
              <a:rPr lang="de-DE" altLang="de-DE" sz="1600" b="1">
                <a:solidFill>
                  <a:srgbClr val="000000"/>
                </a:solidFill>
                <a:latin typeface="Courier New" pitchFamily="49" charset="0"/>
              </a:rPr>
              <a:t>ADCS_INT = 0;				// Bit auf 0 für nächste Wandlung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95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Technische Anmerkungen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0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Projektvorlagen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Die </a:t>
            </a:r>
            <a:r>
              <a:rPr lang="de-DE" b="1" noProof="0" dirty="0" smtClean="0"/>
              <a:t>Projektvorlagen </a:t>
            </a:r>
            <a:r>
              <a:rPr lang="de-DE" noProof="0" dirty="0" smtClean="0"/>
              <a:t>enthalten Code, der euch beim Starten hilft.</a:t>
            </a:r>
          </a:p>
          <a:p>
            <a:pPr marL="514350" lvl="1" indent="-342900"/>
            <a:r>
              <a:rPr lang="de-DE" noProof="0" dirty="0" smtClean="0"/>
              <a:t>Pfad: </a:t>
            </a:r>
            <a:r>
              <a:rPr lang="de-DE" i="1" noProof="0" dirty="0" smtClean="0"/>
              <a:t>~/CPPP/</a:t>
            </a:r>
            <a:r>
              <a:rPr lang="de-DE" i="1" noProof="0" dirty="0" err="1" smtClean="0"/>
              <a:t>Repos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tud</a:t>
            </a:r>
            <a:r>
              <a:rPr lang="de-DE" i="1" noProof="0" dirty="0" smtClean="0"/>
              <a:t>-cppp/</a:t>
            </a:r>
            <a:r>
              <a:rPr lang="de-DE" i="1" noProof="0" dirty="0" err="1" smtClean="0"/>
              <a:t>exercises</a:t>
            </a:r>
            <a:r>
              <a:rPr lang="de-DE" i="1" noProof="0" dirty="0" smtClean="0"/>
              <a:t>/</a:t>
            </a:r>
            <a:r>
              <a:rPr lang="de-DE" i="1" noProof="0" dirty="0" err="1" smtClean="0"/>
              <a:t>projects</a:t>
            </a:r>
            <a:r>
              <a:rPr lang="de-DE" i="1" noProof="0" dirty="0" smtClean="0"/>
              <a:t>/day5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Einfach außerhalb des </a:t>
            </a:r>
            <a:r>
              <a:rPr lang="de-DE" noProof="0" dirty="0" err="1" smtClean="0"/>
              <a:t>Repos</a:t>
            </a:r>
            <a:r>
              <a:rPr lang="de-DE" noProof="0" dirty="0" smtClean="0"/>
              <a:t> (bspw. in ~/CPPP/Workspace) ablegen und loslegen.</a:t>
            </a:r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6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Anschluss des Boards an die Virtuelle Maschine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Im </a:t>
            </a:r>
            <a:r>
              <a:rPr lang="de-DE" b="1" noProof="0" dirty="0" smtClean="0"/>
              <a:t>Host-System </a:t>
            </a:r>
            <a:r>
              <a:rPr lang="de-DE" noProof="0" dirty="0" smtClean="0"/>
              <a:t>wird eine USB-zu-Seriell-Schnittstelle erstellt</a:t>
            </a:r>
          </a:p>
          <a:p>
            <a:pPr marL="692150" lvl="1" indent="-342900"/>
            <a:r>
              <a:rPr lang="de-DE" noProof="0" dirty="0" smtClean="0"/>
              <a:t>Windows: Im Geräte-Manager prüfen, welcher Ports erscheint, wenn das Board angesteckt wird (bspw. USB Serial Port -&gt;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/>
              <a:t>)</a:t>
            </a:r>
          </a:p>
          <a:p>
            <a:pPr marL="692150" lvl="1" indent="-342900"/>
            <a:r>
              <a:rPr lang="de-DE" noProof="0" dirty="0" smtClean="0"/>
              <a:t>Linux: Nach 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sz="20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(o.ä.) Ausschau halten.</a:t>
            </a:r>
          </a:p>
          <a:p>
            <a:pPr marL="692150" lvl="1" indent="-342900"/>
            <a:r>
              <a:rPr lang="de-DE" noProof="0" dirty="0" smtClean="0"/>
              <a:t>Mac: Nach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ttyp.usbserial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-[SERIENNR]</a:t>
            </a:r>
            <a:r>
              <a:rPr lang="de-DE" noProof="0" dirty="0" smtClean="0"/>
              <a:t> suchen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In der </a:t>
            </a:r>
            <a:r>
              <a:rPr lang="de-DE" b="1" noProof="0" dirty="0" smtClean="0"/>
              <a:t>Konfiguration der VM </a:t>
            </a:r>
            <a:r>
              <a:rPr lang="de-DE" noProof="0" dirty="0" smtClean="0"/>
              <a:t>("Ändern…", vor dem Start!) wird 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COM4</a:t>
            </a:r>
            <a:r>
              <a:rPr lang="de-DE" noProof="0" dirty="0" smtClean="0">
                <a:cs typeface="Consolas" panose="020B0609020204030204" pitchFamily="49" charset="0"/>
              </a:rPr>
              <a:t> bzw.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/ttyUSB0 </a:t>
            </a:r>
            <a:r>
              <a:rPr lang="de-DE" noProof="0" dirty="0" smtClean="0"/>
              <a:t>des Hosts auf den ersten COM-Port des Guest gelegt ("Host-</a:t>
            </a:r>
            <a:r>
              <a:rPr lang="de-DE" noProof="0" dirty="0" err="1" smtClean="0"/>
              <a:t>Schnitstelle</a:t>
            </a:r>
            <a:r>
              <a:rPr lang="de-DE" noProof="0" dirty="0" smtClean="0"/>
              <a:t>")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In der VM</a:t>
            </a:r>
            <a:r>
              <a:rPr lang="de-DE" noProof="0" dirty="0" smtClean="0"/>
              <a:t> ist dieser serielle Port als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/ttyS0</a:t>
            </a:r>
            <a:r>
              <a:rPr lang="de-DE" noProof="0" dirty="0" smtClean="0"/>
              <a:t> verfügbar (in VM-Konfiguration als COM1 bezeichnet)</a:t>
            </a:r>
          </a:p>
          <a:p>
            <a:pPr marL="692150" lvl="1" indent="-342900"/>
            <a:r>
              <a:rPr lang="de-DE" noProof="0" dirty="0" smtClean="0"/>
              <a:t>Die </a:t>
            </a:r>
            <a:r>
              <a:rPr lang="de-DE" noProof="0" dirty="0" err="1" smtClean="0"/>
              <a:t>Makefiles</a:t>
            </a:r>
            <a:r>
              <a:rPr lang="de-DE" noProof="0" dirty="0" smtClean="0"/>
              <a:t> sind so aufgebaut, dass dann alles automatisch ablaufen sollte.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8" y="1700808"/>
            <a:ext cx="5541987" cy="45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5722929" y="630211"/>
            <a:ext cx="3204380" cy="602261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>
              <a:buSzTx/>
            </a:pPr>
            <a:r>
              <a:rPr lang="en-US" sz="4500" smtClean="0">
                <a:solidFill>
                  <a:srgbClr val="FFFF00"/>
                </a:solidFill>
                <a:latin typeface="+mj-lt"/>
              </a:rPr>
              <a:t>Deprecated</a:t>
            </a:r>
            <a:endParaRPr lang="en-US" sz="4500" err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7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C++ </a:t>
            </a:r>
            <a:r>
              <a:rPr lang="de-DE" noProof="0" dirty="0" err="1" smtClean="0"/>
              <a:t>Rvalue</a:t>
            </a:r>
            <a:r>
              <a:rPr lang="de-DE" noProof="0" dirty="0" smtClean="0"/>
              <a:t> References </a:t>
            </a:r>
            <a:r>
              <a:rPr lang="de-DE" noProof="0" dirty="0" err="1" smtClean="0"/>
              <a:t>Explained</a:t>
            </a:r>
            <a:endParaRPr lang="de-DE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http://thbecker.net/articles/rvalue_references/section_01.html</a:t>
            </a:r>
            <a:r>
              <a:rPr lang="de-DE" noProof="0" dirty="0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3.0, Real-Time Systems Lab</a:t>
            </a:r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Code-</a:t>
            </a:r>
            <a:r>
              <a:rPr lang="de-DE" b="1" noProof="0" dirty="0" err="1" smtClean="0"/>
              <a:t>Highlighting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2"/>
              </a:rPr>
              <a:t>https://tohtml.com/c/</a:t>
            </a:r>
            <a:r>
              <a:rPr lang="de-DE" noProof="0" dirty="0" smtClean="0"/>
              <a:t> </a:t>
            </a:r>
          </a:p>
          <a:p>
            <a:r>
              <a:rPr lang="de-DE" b="1" noProof="0" dirty="0" smtClean="0"/>
              <a:t>Online-Beispiele</a:t>
            </a:r>
            <a:r>
              <a:rPr lang="de-DE" noProof="0" dirty="0" smtClean="0"/>
              <a:t>: Danke an </a:t>
            </a:r>
            <a:r>
              <a:rPr lang="de-DE" noProof="0" dirty="0" smtClean="0">
                <a:hlinkClick r:id="rId3"/>
              </a:rPr>
              <a:t>http://cpp.sh/</a:t>
            </a:r>
            <a:r>
              <a:rPr lang="de-DE" noProof="0" dirty="0" smtClean="0"/>
              <a:t>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19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Folien-Brutkasten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Natürlich nicht prüfungsrelevant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3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Exkurs: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"default" in Interfaces mögliche</a:t>
            </a:r>
          </a:p>
          <a:p>
            <a:r>
              <a:rPr lang="de-DE" noProof="0" smtClean="0"/>
              <a:t>… und damitauc hneue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2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gleich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/>
              <a:t> (nicht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/>
              <a:t>!).</a:t>
            </a:r>
            <a:endParaRPr 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2699793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2708920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2699793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270892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3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1578910" y="1763431"/>
            <a:ext cx="1552930" cy="3593209"/>
            <a:chOff x="5580113" y="2160046"/>
            <a:chExt cx="1552930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8989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131810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Template-Instantiierung: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r>
              <a:rPr lang="de-DE" altLang="de-DE" noProof="0" smtClean="0"/>
              <a:t> (I)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0315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2291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2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2293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6" y="2409825"/>
            <a:ext cx="300169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8" y="2409825"/>
            <a:ext cx="3601544" cy="32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bgerundete rechteckige Legende 7"/>
          <p:cNvSpPr/>
          <p:nvPr/>
        </p:nvSpPr>
        <p:spPr>
          <a:xfrm>
            <a:off x="1899766" y="1484784"/>
            <a:ext cx="4544076" cy="667866"/>
          </a:xfrm>
          <a:prstGeom prst="wedgeRoundRectCallout">
            <a:avLst>
              <a:gd name="adj1" fmla="val -51648"/>
              <a:gd name="adj2" fmla="val 1431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Mögliche Struktur:</a:t>
            </a:r>
            <a:r>
              <a:rPr lang="de-DE" smtClean="0">
                <a:solidFill>
                  <a:schemeClr val="bg1"/>
                </a:solidFill>
              </a:rPr>
              <a:t> Getrennte Ordner für Header und Implementierung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55780"/>
              <a:gd name="adj2" fmla="val 1447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b="1">
                <a:solidFill>
                  <a:schemeClr val="bg1"/>
                </a:solidFill>
              </a:rPr>
              <a:t>der Klasse</a:t>
            </a:r>
            <a:r>
              <a:rPr lang="de-DE">
                <a:solidFill>
                  <a:schemeClr val="bg1"/>
                </a:solidFill>
              </a:rPr>
              <a:t> ist </a:t>
            </a: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>
                <a:solidFill>
                  <a:schemeClr val="bg1"/>
                </a:solidFill>
              </a:rPr>
              <a:t>ein Interface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5025729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 bwMode="auto">
          <a:xfrm>
            <a:off x="3930491" y="4848874"/>
            <a:ext cx="8978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3925875" y="5883289"/>
            <a:ext cx="1262086" cy="60760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4040132" y="3738326"/>
            <a:ext cx="638489" cy="60760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C, C++ und Java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2" name="Textfeld 1"/>
          <p:cNvSpPr txBox="1"/>
          <p:nvPr/>
        </p:nvSpPr>
        <p:spPr>
          <a:xfrm>
            <a:off x="3925874" y="3738326"/>
            <a:ext cx="864096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5187961" y="5302766"/>
            <a:ext cx="107173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</a:t>
            </a:r>
          </a:p>
          <a:p>
            <a:r>
              <a:rPr lang="de-DE" b="1" dirty="0" smtClean="0"/>
              <a:t>1989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851919" y="4832493"/>
            <a:ext cx="1012005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C++</a:t>
            </a:r>
            <a:br>
              <a:rPr lang="de-DE" b="1" dirty="0" smtClean="0"/>
            </a:br>
            <a:r>
              <a:rPr lang="de-DE" b="1" dirty="0" smtClean="0"/>
              <a:t>1980/85</a:t>
            </a:r>
            <a:endParaRPr lang="en-US" b="1" dirty="0"/>
          </a:p>
        </p:txBody>
      </p:sp>
      <p:cxnSp>
        <p:nvCxnSpPr>
          <p:cNvPr id="4" name="Gerade Verbindung mit Pfeil 3"/>
          <p:cNvCxnSpPr>
            <a:stCxn id="2" idx="2"/>
            <a:endCxn id="10" idx="0"/>
          </p:cNvCxnSpPr>
          <p:nvPr/>
        </p:nvCxnSpPr>
        <p:spPr bwMode="auto">
          <a:xfrm>
            <a:off x="4357922" y="4345928"/>
            <a:ext cx="0" cy="486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/>
          <p:cNvCxnSpPr>
            <a:stCxn id="2" idx="2"/>
            <a:endCxn id="9" idx="0"/>
          </p:cNvCxnSpPr>
          <p:nvPr/>
        </p:nvCxnSpPr>
        <p:spPr bwMode="auto">
          <a:xfrm>
            <a:off x="4357922" y="4345928"/>
            <a:ext cx="1365907" cy="9568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Gerade Verbindung mit Pfeil 18"/>
          <p:cNvCxnSpPr>
            <a:stCxn id="10" idx="2"/>
          </p:cNvCxnSpPr>
          <p:nvPr/>
        </p:nvCxnSpPr>
        <p:spPr bwMode="auto">
          <a:xfrm flipH="1">
            <a:off x="4354584" y="5440095"/>
            <a:ext cx="3338" cy="4268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feld 21"/>
          <p:cNvSpPr txBox="1"/>
          <p:nvPr/>
        </p:nvSpPr>
        <p:spPr>
          <a:xfrm>
            <a:off x="3892273" y="5911538"/>
            <a:ext cx="93610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Java 1995</a:t>
            </a:r>
            <a:endParaRPr lang="en-US" b="1" dirty="0"/>
          </a:p>
        </p:txBody>
      </p:sp>
      <p:cxnSp>
        <p:nvCxnSpPr>
          <p:cNvPr id="32" name="Gerade Verbindung mit Pfeil 31"/>
          <p:cNvCxnSpPr>
            <a:stCxn id="10" idx="3"/>
            <a:endCxn id="9" idx="0"/>
          </p:cNvCxnSpPr>
          <p:nvPr/>
        </p:nvCxnSpPr>
        <p:spPr bwMode="auto">
          <a:xfrm>
            <a:off x="4863924" y="5118682"/>
            <a:ext cx="859905" cy="1840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36"/>
          <p:cNvSpPr txBox="1"/>
          <p:nvPr/>
        </p:nvSpPr>
        <p:spPr>
          <a:xfrm>
            <a:off x="3925874" y="2828208"/>
            <a:ext cx="86409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1969</a:t>
            </a:r>
            <a:endParaRPr lang="en-US" b="1" dirty="0"/>
          </a:p>
        </p:txBody>
      </p:sp>
      <p:cxnSp>
        <p:nvCxnSpPr>
          <p:cNvPr id="31" name="Gerade Verbindung mit Pfeil 30"/>
          <p:cNvCxnSpPr>
            <a:stCxn id="37" idx="2"/>
            <a:endCxn id="2" idx="0"/>
          </p:cNvCxnSpPr>
          <p:nvPr/>
        </p:nvCxnSpPr>
        <p:spPr bwMode="auto">
          <a:xfrm>
            <a:off x="4357922" y="3435810"/>
            <a:ext cx="0" cy="30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feld 40"/>
          <p:cNvSpPr txBox="1"/>
          <p:nvPr/>
        </p:nvSpPr>
        <p:spPr>
          <a:xfrm>
            <a:off x="1547766" y="2283873"/>
            <a:ext cx="21159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Algol 1958/60/68</a:t>
            </a:r>
            <a:endParaRPr lang="en-US" b="1" dirty="0"/>
          </a:p>
        </p:txBody>
      </p:sp>
      <p:cxnSp>
        <p:nvCxnSpPr>
          <p:cNvPr id="42" name="Gerade Verbindung mit Pfeil 41"/>
          <p:cNvCxnSpPr>
            <a:stCxn id="41" idx="2"/>
            <a:endCxn id="2" idx="0"/>
          </p:cNvCxnSpPr>
          <p:nvPr/>
        </p:nvCxnSpPr>
        <p:spPr bwMode="auto">
          <a:xfrm>
            <a:off x="2605760" y="2633841"/>
            <a:ext cx="1752162" cy="11044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921718" y="1466118"/>
            <a:ext cx="216024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FORTRAN I 1957</a:t>
            </a:r>
            <a:endParaRPr lang="en-US" b="1" dirty="0"/>
          </a:p>
        </p:txBody>
      </p:sp>
      <p:cxnSp>
        <p:nvCxnSpPr>
          <p:cNvPr id="44" name="Gerade Verbindung mit Pfeil 43"/>
          <p:cNvCxnSpPr>
            <a:stCxn id="47" idx="2"/>
            <a:endCxn id="41" idx="0"/>
          </p:cNvCxnSpPr>
          <p:nvPr/>
        </p:nvCxnSpPr>
        <p:spPr bwMode="auto">
          <a:xfrm>
            <a:off x="2001838" y="1816086"/>
            <a:ext cx="603922" cy="467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feld 52"/>
          <p:cNvSpPr txBox="1"/>
          <p:nvPr/>
        </p:nvSpPr>
        <p:spPr>
          <a:xfrm>
            <a:off x="3639788" y="2280165"/>
            <a:ext cx="14362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BCPL1967</a:t>
            </a:r>
            <a:endParaRPr lang="en-US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663535" y="1766493"/>
            <a:ext cx="1388774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CPL 1963</a:t>
            </a:r>
            <a:endParaRPr lang="en-US" b="1" dirty="0"/>
          </a:p>
        </p:txBody>
      </p:sp>
      <p:cxnSp>
        <p:nvCxnSpPr>
          <p:cNvPr id="59" name="Gerade Verbindung mit Pfeil 58"/>
          <p:cNvCxnSpPr>
            <a:stCxn id="53" idx="2"/>
            <a:endCxn id="37" idx="0"/>
          </p:cNvCxnSpPr>
          <p:nvPr/>
        </p:nvCxnSpPr>
        <p:spPr bwMode="auto">
          <a:xfrm>
            <a:off x="4357922" y="2630133"/>
            <a:ext cx="0" cy="198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/>
          <p:cNvCxnSpPr>
            <a:stCxn id="54" idx="2"/>
            <a:endCxn id="53" idx="0"/>
          </p:cNvCxnSpPr>
          <p:nvPr/>
        </p:nvCxnSpPr>
        <p:spPr bwMode="auto">
          <a:xfrm>
            <a:off x="4357922" y="2116461"/>
            <a:ext cx="0" cy="1637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6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3" y="3589165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bgerundete rechteckige Legende 70"/>
          <p:cNvSpPr/>
          <p:nvPr/>
        </p:nvSpPr>
        <p:spPr>
          <a:xfrm>
            <a:off x="5889714" y="3825343"/>
            <a:ext cx="2448272" cy="539579"/>
          </a:xfrm>
          <a:prstGeom prst="wedgeRoundRectCallout">
            <a:avLst>
              <a:gd name="adj1" fmla="val -67727"/>
              <a:gd name="adj2" fmla="val -294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White Book</a:t>
            </a:r>
            <a:r>
              <a:rPr lang="de-DE" sz="1600" dirty="0" smtClean="0">
                <a:solidFill>
                  <a:schemeClr val="bg1"/>
                </a:solidFill>
              </a:rPr>
              <a:t> von Kernighan &amp; Ritchie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72" name="Abgerundete rechteckige Legende 71"/>
          <p:cNvSpPr/>
          <p:nvPr/>
        </p:nvSpPr>
        <p:spPr>
          <a:xfrm>
            <a:off x="5222018" y="2671051"/>
            <a:ext cx="2374318" cy="430057"/>
          </a:xfrm>
          <a:prstGeom prst="wedgeRoundRectCallout">
            <a:avLst>
              <a:gd name="adj1" fmla="val -79828"/>
              <a:gd name="adj2" fmla="val 280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Ken Thompson; erste Fassung von Unix</a:t>
            </a: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28678" name="Picture 6" descr="http://www.cs.uah.edu/%7Ercoleman/Common/History/Images/CPPHistory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2"/>
          <a:stretch/>
        </p:blipFill>
        <p:spPr bwMode="auto">
          <a:xfrm>
            <a:off x="3258889" y="4617293"/>
            <a:ext cx="659373" cy="9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bgerundete rechteckige Legende 73"/>
          <p:cNvSpPr/>
          <p:nvPr/>
        </p:nvSpPr>
        <p:spPr>
          <a:xfrm>
            <a:off x="370624" y="4596909"/>
            <a:ext cx="2392213" cy="769899"/>
          </a:xfrm>
          <a:prstGeom prst="wedgeRoundRectCallout">
            <a:avLst>
              <a:gd name="adj1" fmla="val 68510"/>
              <a:gd name="adj2" fmla="val -1599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i="1" dirty="0" smtClean="0">
                <a:solidFill>
                  <a:schemeClr val="bg1"/>
                </a:solidFill>
              </a:rPr>
              <a:t>The C++ Programming Language</a:t>
            </a:r>
            <a:r>
              <a:rPr lang="de-DE" sz="1600" dirty="0" smtClean="0">
                <a:solidFill>
                  <a:schemeClr val="bg1"/>
                </a:solidFill>
              </a:rPr>
              <a:t> von Bjarne Stroustroup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96535" y="2897613"/>
            <a:ext cx="2208685" cy="658589"/>
          </a:xfrm>
          <a:prstGeom prst="wedgeRoundRectCallout">
            <a:avLst>
              <a:gd name="adj1" fmla="val -5283"/>
              <a:gd name="adj2" fmla="val -18966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Erste höhere Programmiersprache – lebt bis heute!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82" name="Abgerundete rechteckige Legende 81"/>
          <p:cNvSpPr/>
          <p:nvPr/>
        </p:nvSpPr>
        <p:spPr>
          <a:xfrm>
            <a:off x="5360956" y="5991936"/>
            <a:ext cx="3661154" cy="399787"/>
          </a:xfrm>
          <a:prstGeom prst="wedgeRoundRectCallout">
            <a:avLst>
              <a:gd name="adj1" fmla="val -54571"/>
              <a:gd name="adj2" fmla="val -3308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dirty="0" smtClean="0">
                <a:solidFill>
                  <a:schemeClr val="bg1"/>
                </a:solidFill>
              </a:rPr>
              <a:t>James Gosling, Bill Joy et al. @ SUN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83415" y="3984161"/>
            <a:ext cx="108012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Simula 67</a:t>
            </a:r>
            <a:endParaRPr lang="en-US" b="1" dirty="0"/>
          </a:p>
        </p:txBody>
      </p:sp>
      <p:cxnSp>
        <p:nvCxnSpPr>
          <p:cNvPr id="30" name="Gerade Verbindung mit Pfeil 29"/>
          <p:cNvCxnSpPr>
            <a:stCxn id="29" idx="3"/>
          </p:cNvCxnSpPr>
          <p:nvPr/>
        </p:nvCxnSpPr>
        <p:spPr bwMode="auto">
          <a:xfrm>
            <a:off x="3663535" y="4287962"/>
            <a:ext cx="548425" cy="536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32"/>
          <p:cNvSpPr txBox="1"/>
          <p:nvPr/>
        </p:nvSpPr>
        <p:spPr>
          <a:xfrm>
            <a:off x="2374390" y="5549478"/>
            <a:ext cx="122608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Smalltalk</a:t>
            </a:r>
            <a:br>
              <a:rPr lang="de-DE" b="1" dirty="0" smtClean="0"/>
            </a:br>
            <a:r>
              <a:rPr lang="de-DE" b="1" dirty="0" smtClean="0"/>
              <a:t>1972</a:t>
            </a:r>
            <a:endParaRPr lang="en-US" b="1" dirty="0"/>
          </a:p>
        </p:txBody>
      </p:sp>
      <p:cxnSp>
        <p:nvCxnSpPr>
          <p:cNvPr id="34" name="Gerade Verbindung mit Pfeil 33"/>
          <p:cNvCxnSpPr>
            <a:stCxn id="33" idx="3"/>
          </p:cNvCxnSpPr>
          <p:nvPr/>
        </p:nvCxnSpPr>
        <p:spPr bwMode="auto">
          <a:xfrm>
            <a:off x="3600472" y="5853279"/>
            <a:ext cx="289398" cy="5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674" name="Picture 2" descr="http://upload.wikimedia.org/wikipedia/de/thumb/e/e1/Java-Logo.svg/100px-Java-Logo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6"/>
          <a:stretch/>
        </p:blipFill>
        <p:spPr bwMode="auto">
          <a:xfrm>
            <a:off x="4678621" y="5853279"/>
            <a:ext cx="439154" cy="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upload.wikimedia.org/wikipedia/de/2/28/Smalltalk-powere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1" y="5590305"/>
            <a:ext cx="1476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14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9" grpId="0"/>
      <p:bldP spid="10" grpId="0"/>
      <p:bldP spid="22" grpId="0"/>
      <p:bldP spid="37" grpId="0"/>
      <p:bldP spid="41" grpId="0"/>
      <p:bldP spid="47" grpId="0"/>
      <p:bldP spid="53" grpId="0"/>
      <p:bldP spid="54" grpId="0" animBg="1"/>
      <p:bldP spid="72" grpId="0" animBg="1"/>
      <p:bldP spid="74" grpId="0" animBg="1"/>
      <p:bldP spid="81" grpId="0" animBg="1"/>
      <p:bldP spid="82" grpId="0" animBg="1"/>
      <p:bldP spid="2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Fortgeschrittene Verwendung des Präprozessors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1" noProof="0" dirty="0" smtClean="0"/>
              <a:t> neu definieren: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DoSomeStackCheckStuff</a:t>
            </a:r>
            <a:r>
              <a:rPr lang="de-DE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0" kern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Auswertung von Ausdrücken zur </a:t>
            </a:r>
            <a:r>
              <a:rPr lang="de-DE" b="1" kern="1200" noProof="0" dirty="0" err="1" smtClean="0">
                <a:latin typeface="+mj-lt"/>
                <a:cs typeface="Courier New" panose="02070309020205020404" pitchFamily="49" charset="0"/>
              </a:rPr>
              <a:t>Compile</a:t>
            </a:r>
            <a:r>
              <a:rPr lang="de-DE" b="1" kern="1200" noProof="0" dirty="0" smtClean="0">
                <a:latin typeface="+mj-lt"/>
                <a:cs typeface="Courier New" panose="02070309020205020404" pitchFamily="49" charset="0"/>
              </a:rPr>
              <a:t>-Zeit:</a:t>
            </a:r>
            <a:r>
              <a:rPr lang="de-DE" kern="1200" noProof="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kern="1200" noProof="0" dirty="0" smtClean="0">
                <a:latin typeface="+mj-lt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Force a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compilation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BUILD_BUG_ON(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((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[1 - 2*!!(</a:t>
            </a:r>
            <a:r>
              <a:rPr lang="de-DE" b="0" kern="12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b="0" kern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)]))</a:t>
            </a:r>
            <a:endParaRPr lang="de-DE" b="0" kern="12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784958" y="980729"/>
            <a:ext cx="3299209" cy="338562"/>
          </a:xfrm>
          <a:prstGeom prst="wedgeRoundRectCallout">
            <a:avLst>
              <a:gd name="adj1" fmla="val -56475"/>
              <a:gd name="adj2" fmla="val -169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(Do not) Try </a:t>
            </a:r>
            <a:r>
              <a:rPr lang="de-DE" b="1" err="1" smtClean="0">
                <a:solidFill>
                  <a:schemeClr val="bg1"/>
                </a:solidFill>
              </a:rPr>
              <a:t>this</a:t>
            </a:r>
            <a:r>
              <a:rPr lang="de-DE" b="1" smtClean="0">
                <a:solidFill>
                  <a:schemeClr val="bg1"/>
                </a:solidFill>
              </a:rPr>
              <a:t> at </a:t>
            </a:r>
            <a:r>
              <a:rPr lang="de-DE" b="1" err="1" smtClean="0">
                <a:solidFill>
                  <a:schemeClr val="bg1"/>
                </a:solidFill>
              </a:rPr>
              <a:t>home</a:t>
            </a:r>
            <a:r>
              <a:rPr lang="de-DE" b="1" smtClean="0">
                <a:solidFill>
                  <a:schemeClr val="bg1"/>
                </a:solidFill>
              </a:rPr>
              <a:t>! </a:t>
            </a:r>
            <a:r>
              <a:rPr lang="de-DE" b="1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987825" y="5229200"/>
            <a:ext cx="4608512" cy="720080"/>
          </a:xfrm>
          <a:prstGeom prst="wedgeRoundRectCallout">
            <a:avLst>
              <a:gd name="adj1" fmla="val -42049"/>
              <a:gd name="adj2" fmla="val -956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Im Linux-Kernel verwendet, um </a:t>
            </a:r>
            <a:r>
              <a:rPr lang="de-DE" b="1" err="1" smtClean="0">
                <a:solidFill>
                  <a:schemeClr val="bg1"/>
                </a:solidFill>
              </a:rPr>
              <a:t>Asserts</a:t>
            </a:r>
            <a:r>
              <a:rPr lang="de-DE" b="1" smtClean="0">
                <a:solidFill>
                  <a:schemeClr val="bg1"/>
                </a:solidFill>
              </a:rPr>
              <a:t> zur </a:t>
            </a:r>
            <a:r>
              <a:rPr lang="de-DE" b="1" err="1" smtClean="0">
                <a:solidFill>
                  <a:schemeClr val="bg1"/>
                </a:solidFill>
              </a:rPr>
              <a:t>Compile</a:t>
            </a:r>
            <a:r>
              <a:rPr lang="de-DE" b="1" smtClean="0">
                <a:solidFill>
                  <a:schemeClr val="bg1"/>
                </a:solidFill>
              </a:rPr>
              <a:t>-Zeit</a:t>
            </a:r>
            <a:r>
              <a:rPr lang="de-DE" smtClean="0">
                <a:solidFill>
                  <a:schemeClr val="bg1"/>
                </a:solidFill>
              </a:rPr>
              <a:t> durchzuführen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059832" y="2636912"/>
            <a:ext cx="5400601" cy="720080"/>
          </a:xfrm>
          <a:prstGeom prst="wedgeRoundRectCallout">
            <a:avLst>
              <a:gd name="adj1" fmla="val -39997"/>
              <a:gd name="adj2" fmla="val -742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Behandelt "return" als </a:t>
            </a:r>
            <a:r>
              <a:rPr lang="de-DE" b="1" smtClean="0">
                <a:solidFill>
                  <a:schemeClr val="bg1"/>
                </a:solidFill>
              </a:rPr>
              <a:t>Konstante(!!)</a:t>
            </a:r>
            <a:r>
              <a:rPr lang="de-DE" smtClean="0">
                <a:solidFill>
                  <a:schemeClr val="bg1"/>
                </a:solidFill>
              </a:rPr>
              <a:t>, die mit "DoSomeStackCheckStuff; return" ersetzt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236574" y="6203440"/>
            <a:ext cx="6499225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 smtClean="0">
                <a:solidFill>
                  <a:schemeClr val="bg1">
                    <a:lumMod val="65000"/>
                  </a:schemeClr>
                </a:solidFill>
              </a:rPr>
              <a:t>Quelle</a:t>
            </a:r>
            <a:r>
              <a:rPr lang="en-US" sz="1100" b="1" smtClean="0">
                <a:solidFill>
                  <a:schemeClr val="bg1">
                    <a:lumMod val="65000"/>
                  </a:schemeClr>
                </a:solidFill>
              </a:rPr>
              <a:t>: http</a:t>
            </a:r>
            <a:r>
              <a:rPr lang="en-US" sz="1100" b="1">
                <a:solidFill>
                  <a:schemeClr val="bg1">
                    <a:lumMod val="65000"/>
                  </a:schemeClr>
                </a:solidFill>
              </a:rPr>
              <a:t>://stackoverflow.com/questions/599365/what-is-your-favorite-c-programming-trick</a:t>
            </a:r>
          </a:p>
        </p:txBody>
      </p:sp>
    </p:spTree>
    <p:extLst>
      <p:ext uri="{BB962C8B-B14F-4D97-AF65-F5344CB8AC3E}">
        <p14:creationId xmlns:p14="http://schemas.microsoft.com/office/powerpoint/2010/main" val="3491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41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Typumwandlung 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dirty="0" err="1" smtClean="0"/>
              <a:t>Constness</a:t>
            </a:r>
            <a:r>
              <a:rPr lang="de-DE" noProof="0" dirty="0" smtClean="0"/>
              <a:t> entfernen (s. später)</a:t>
            </a:r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5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noProof="0" smtClean="0"/>
              <a:t>Fortgeschrittene Themen</a:t>
            </a:r>
          </a:p>
          <a:p>
            <a:pPr lvl="1"/>
            <a:r>
              <a:rPr lang="de-DE" noProof="0" smtClean="0"/>
              <a:t>Templates </a:t>
            </a:r>
            <a:r>
              <a:rPr lang="de-DE" noProof="0" dirty="0" smtClean="0"/>
              <a:t>(vergleichbar mit Generics </a:t>
            </a:r>
            <a:r>
              <a:rPr lang="de-DE" noProof="0" smtClean="0"/>
              <a:t>in Java)</a:t>
            </a:r>
          </a:p>
          <a:p>
            <a:pPr lvl="1"/>
            <a:r>
              <a:rPr lang="de-DE" noProof="0" smtClean="0"/>
              <a:t>Funktionszeiger</a:t>
            </a:r>
            <a:r>
              <a:rPr lang="de-DE" noProof="0" dirty="0" smtClean="0"/>
              <a:t>: in C von Anfang an, in Java erst seit </a:t>
            </a:r>
            <a:r>
              <a:rPr lang="de-DE" noProof="0" smtClean="0"/>
              <a:t>1.8</a:t>
            </a:r>
            <a:r>
              <a:rPr lang="de-DE" noProof="0" smtClean="0"/>
              <a:t>!</a:t>
            </a:r>
          </a:p>
          <a:p>
            <a:r>
              <a:rPr lang="de-DE" b="1" smtClean="0"/>
              <a:t>C &amp; Embedded C</a:t>
            </a:r>
            <a:endParaRPr lang="de-DE" b="1" noProof="0" smtClean="0"/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einer Hardwareplattform</a:t>
            </a:r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1)</a:t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/>
              <a:t>mehr als 2 Kontrollen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>
          <a:xfrm>
            <a:off x="333362" y="427697"/>
            <a:ext cx="6877050" cy="838200"/>
          </a:xfrm>
        </p:spPr>
        <p:txBody>
          <a:bodyPr/>
          <a:lstStyle/>
          <a:p>
            <a:r>
              <a:rPr lang="de-DE" altLang="de-DE" noProof="0" dirty="0" smtClean="0"/>
              <a:t>Zusammenfassung: Rolle von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altLang="de-DE" noProof="0" dirty="0" smtClean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/>
              <a:t>Die PCs und Experimentierboards sind neu</a:t>
            </a:r>
            <a:endParaRPr lang="de-DE" b="1" noProof="0" dirty="0" smtClean="0">
              <a:sym typeface="Wingdings" panose="05000000000000000000" pitchFamily="2" charset="2"/>
            </a:endParaRPr>
          </a:p>
          <a:p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Es 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284280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Exkurs: Implizite 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16867</Words>
  <Application>Microsoft Office PowerPoint</Application>
  <PresentationFormat>Bildschirmpräsentation (4:3)</PresentationFormat>
  <Paragraphs>5077</Paragraphs>
  <Slides>252</Slides>
  <Notes>94</Notes>
  <HiddenSlides>6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252</vt:i4>
      </vt:variant>
    </vt:vector>
  </HeadingPairs>
  <TitlesOfParts>
    <vt:vector size="265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C, C++ und Java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Ein paar Worte zu Git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Exkurs: Fortgeschrittene Verwendung des Präprozessors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Unterschiede zwischen Java- und C/C++-Compiler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Exkurs: Typumwandlung (Casting)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Zusammenfassung: Rolle von const</vt:lpstr>
      <vt:lpstr>const bei Objekten</vt:lpstr>
      <vt:lpstr>const Overloading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Exkurs: Implizite Typ-Konvertierung und Anonyme Objekte</vt:lpstr>
      <vt:lpstr>Exkurs: Implizite Typkonvertierung unterbinden mit explicit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Rule of Three (I)</vt:lpstr>
      <vt:lpstr>Rule of Three (II)</vt:lpstr>
      <vt:lpstr>Compiler-generierte Methoden: C++</vt:lpstr>
      <vt:lpstr>Compiler-generierte Methoden: Java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Intermezzo</vt:lpstr>
      <vt:lpstr>Lösung: Verzicht auf Zeiger (I)</vt:lpstr>
      <vt:lpstr>Lösung: Verzicht auf Zeiger (II)</vt:lpstr>
      <vt:lpstr>Zusammenfassung: Übergabe und Rückgabe</vt:lpstr>
      <vt:lpstr>Zusammenfassung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Lösung ohne und mit Polymorphie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Exkurs: Virtual Method Table     Der Mechanismus der dynamischen Bindung</vt:lpstr>
      <vt:lpstr>Probelauf mit virtuellen Methoden</vt:lpstr>
      <vt:lpstr>Pure Virtual = "virtual + =0"</vt:lpstr>
      <vt:lpstr>Intermezzo</vt:lpstr>
      <vt:lpstr>Mehrfachvererbung</vt:lpstr>
      <vt:lpstr>Mehrfachvererbung: Motivation</vt:lpstr>
      <vt:lpstr>Historie: Das Containerproblem</vt:lpstr>
      <vt:lpstr>Lösung mit 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Exkurs: Mehrfachvererbung in Java (I)</vt:lpstr>
      <vt:lpstr>Programmierpraktikum C und C++</vt:lpstr>
      <vt:lpstr>Fortgeschrittene Themen in C++</vt:lpstr>
      <vt:lpstr>Templates</vt:lpstr>
      <vt:lpstr>Containerproblem und Mehrfachvererbung</vt:lpstr>
      <vt:lpstr>void* als typunsichere Lösung für das Containerproblem</vt:lpstr>
      <vt:lpstr>Templates: Idee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Mixins: Mehrfachvererbung trifft Templates</vt:lpstr>
      <vt:lpstr>Mixins: Mehrfachvererbung trifft Templates</vt:lpstr>
      <vt:lpstr>Vergleich mit Mehrfachvererbung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Methodenzeiger: Beispiel</vt:lpstr>
      <vt:lpstr>Methodenzeiger: Syntax</vt:lpstr>
      <vt:lpstr>Funktionszeiger vs. Methodenzeiger</vt:lpstr>
      <vt:lpstr>Exkurs: Automatische Typableitung</vt:lpstr>
      <vt:lpstr>Exkurs: Lambdas (C++11)</vt:lpstr>
      <vt:lpstr>Exkurs: Der Fluch des Most Vexing Parse</vt:lpstr>
      <vt:lpstr>Intermezzo</vt:lpstr>
      <vt:lpstr>Zeiger auf Funktionen: Fazit</vt:lpstr>
      <vt:lpstr>Standard Template Library (STL)</vt:lpstr>
      <vt:lpstr>Generische STL-Algorithmen:  std::copy</vt:lpstr>
      <vt:lpstr>Intermezzo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Abschluss des C++-Teils</vt:lpstr>
      <vt:lpstr>Java vs. C++: Stärken und Schwächen?</vt:lpstr>
      <vt:lpstr>Look down!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Schlüsselwort volatile – Motivation</vt:lpstr>
      <vt:lpstr>Schlüsselwort volatile – Überblick</vt:lpstr>
      <vt:lpstr>Schlüsselwort volatile – Korrektes Beispiel</vt:lpstr>
      <vt:lpstr>Memory-mapped I/O – Motivation</vt:lpstr>
      <vt:lpstr>Experimentierboard - Eckdaten</vt:lpstr>
      <vt:lpstr>Viel Spaß!</vt:lpstr>
      <vt:lpstr>Programmierpraktikum C und C++</vt:lpstr>
      <vt:lpstr>Entwicklungsboard</vt:lpstr>
      <vt:lpstr>Erweiterungen gegenüber der Standardausführung</vt:lpstr>
      <vt:lpstr>C-Compiler</vt:lpstr>
      <vt:lpstr>Mikrocontroller: Keine standardisierte "Umgebung"</vt:lpstr>
      <vt:lpstr>Mikrocontroller: Register</vt:lpstr>
      <vt:lpstr>Mikrocontroller: Digitale Ein/Ausgänge:</vt:lpstr>
      <vt:lpstr>Beispielcode: Pins abfragen</vt:lpstr>
      <vt:lpstr>Beispielcode: 7-Segment-Anzeige</vt:lpstr>
      <vt:lpstr>Beispielcode: Analog/Digital-Wandler</vt:lpstr>
      <vt:lpstr>Technische Anmerkungen</vt:lpstr>
      <vt:lpstr>Projektvorlagen</vt:lpstr>
      <vt:lpstr>Anschluss des Boards an die Virtuelle Maschine</vt:lpstr>
      <vt:lpstr>Viel Spaß!</vt:lpstr>
      <vt:lpstr>Lizenz</vt:lpstr>
      <vt:lpstr>Zum Weiterlesen</vt:lpstr>
      <vt:lpstr>Bildnachweis und Credits</vt:lpstr>
      <vt:lpstr>Credits</vt:lpstr>
      <vt:lpstr>Folien-Brutkasten </vt:lpstr>
      <vt:lpstr>Exkurs: Mehrfachvererbung in Java? (II)</vt:lpstr>
      <vt:lpstr>Der this-Zeiger</vt:lpstr>
      <vt:lpstr>Template-Instantiierung: Elevator&lt;T&gt; (I)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2264</cp:revision>
  <dcterms:created xsi:type="dcterms:W3CDTF">2008-08-19T13:25:11Z</dcterms:created>
  <dcterms:modified xsi:type="dcterms:W3CDTF">2017-09-06T08:22:06Z</dcterms:modified>
</cp:coreProperties>
</file>